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4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media/image30.jpg" ContentType="image/png"/>
  <Override PartName="/ppt/notesSlides/notesSlide30.xml" ContentType="application/vnd.openxmlformats-officedocument.presentationml.notesSlide+xml"/>
  <Override PartName="/ppt/media/image31.jpg" ContentType="image/gif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341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20" r:id="rId12"/>
    <p:sldId id="330" r:id="rId13"/>
    <p:sldId id="322" r:id="rId14"/>
    <p:sldId id="331" r:id="rId15"/>
    <p:sldId id="332" r:id="rId16"/>
    <p:sldId id="333" r:id="rId17"/>
    <p:sldId id="339" r:id="rId18"/>
    <p:sldId id="336" r:id="rId19"/>
    <p:sldId id="334" r:id="rId20"/>
    <p:sldId id="335" r:id="rId21"/>
    <p:sldId id="338" r:id="rId22"/>
    <p:sldId id="340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rawing with Line" id="{E92EE892-1E3A-4087-958E-BAFE4F4721F2}">
          <p14:sldIdLst>
            <p14:sldId id="256"/>
            <p14:sldId id="258"/>
            <p14:sldId id="341"/>
          </p14:sldIdLst>
        </p14:section>
        <p14:section name="Figure and Ground" id="{A67E5FD8-297F-6D43-AFE1-59EBADBFDA37}">
          <p14:sldIdLst>
            <p14:sldId id="323"/>
            <p14:sldId id="324"/>
            <p14:sldId id="325"/>
          </p14:sldIdLst>
        </p14:section>
        <p14:section name="Format" id="{5D0FAAB4-BE56-584F-9030-8BC75B71CAD8}">
          <p14:sldIdLst>
            <p14:sldId id="326"/>
            <p14:sldId id="327"/>
            <p14:sldId id="328"/>
            <p14:sldId id="329"/>
          </p14:sldIdLst>
        </p14:section>
        <p14:section name="Balance" id="{83660A37-DA1F-A140-8B20-7C90CA8E8561}">
          <p14:sldIdLst>
            <p14:sldId id="320"/>
            <p14:sldId id="330"/>
            <p14:sldId id="322"/>
            <p14:sldId id="331"/>
            <p14:sldId id="332"/>
          </p14:sldIdLst>
        </p14:section>
        <p14:section name="Emphasis" id="{C592EDBE-C3E1-4A40-933E-E28C1A83FF05}">
          <p14:sldIdLst>
            <p14:sldId id="333"/>
            <p14:sldId id="339"/>
            <p14:sldId id="336"/>
            <p14:sldId id="334"/>
            <p14:sldId id="335"/>
            <p14:sldId id="338"/>
            <p14:sldId id="340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5493" autoAdjust="0"/>
  </p:normalViewPr>
  <p:slideViewPr>
    <p:cSldViewPr>
      <p:cViewPr varScale="1">
        <p:scale>
          <a:sx n="96" d="100"/>
          <a:sy n="96" d="100"/>
        </p:scale>
        <p:origin x="-1040" y="-112"/>
      </p:cViewPr>
      <p:guideLst>
        <p:guide orient="horz" pos="2160"/>
        <p:guide orient="horz" pos="192"/>
        <p:guide orient="horz" pos="5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1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1"/>
      <a:schemeClr val="accent2"/>
      <a:schemeClr val="accent3"/>
      <a:schemeClr val="accent4"/>
      <a:schemeClr val="accent5"/>
      <a:schemeClr val="accent6"/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1">
        <a:tint val="40000"/>
        <a:alpha val="90000"/>
      </a:schemeClr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E2BDA-57E8-43FF-BFEE-4BAE5A3FB69F}" type="doc">
      <dgm:prSet loTypeId="urn:microsoft.com/office/officeart/2005/8/layout/default#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F5A5001-0018-4238-B4B1-EE552BFD88D6}">
      <dgm:prSet phldrT="[Text]"/>
      <dgm:spPr/>
      <dgm:t>
        <a:bodyPr/>
        <a:lstStyle/>
        <a:p>
          <a:r>
            <a:rPr lang="en-US" dirty="0" smtClean="0"/>
            <a:t>Format</a:t>
          </a:r>
          <a:endParaRPr lang="en-US" dirty="0"/>
        </a:p>
      </dgm:t>
    </dgm:pt>
    <dgm:pt modelId="{30B0BE6D-D4F0-4D9A-A3E5-981C608DC07C}" type="parTrans" cxnId="{5E41D045-F802-420E-A802-20FBCFD1F12C}">
      <dgm:prSet/>
      <dgm:spPr/>
      <dgm:t>
        <a:bodyPr/>
        <a:lstStyle/>
        <a:p>
          <a:endParaRPr lang="en-US"/>
        </a:p>
      </dgm:t>
    </dgm:pt>
    <dgm:pt modelId="{2C94E246-0F7E-4C24-93BB-3562BA7BBA3D}" type="sibTrans" cxnId="{5E41D045-F802-420E-A802-20FBCFD1F12C}">
      <dgm:prSet/>
      <dgm:spPr/>
      <dgm:t>
        <a:bodyPr/>
        <a:lstStyle/>
        <a:p>
          <a:endParaRPr lang="en-US"/>
        </a:p>
      </dgm:t>
    </dgm:pt>
    <dgm:pt modelId="{5AB75BF9-9191-4F40-A3CA-02BCCF5785E1}">
      <dgm:prSet phldrT="[Text]"/>
      <dgm:spPr/>
      <dgm:t>
        <a:bodyPr/>
        <a:lstStyle/>
        <a:p>
          <a:r>
            <a:rPr lang="en-US" dirty="0" smtClean="0"/>
            <a:t>Balance</a:t>
          </a:r>
          <a:endParaRPr lang="en-US" dirty="0"/>
        </a:p>
      </dgm:t>
    </dgm:pt>
    <dgm:pt modelId="{4AC016FD-FC39-496D-95A0-77CCB925D91F}" type="parTrans" cxnId="{AEA71FA6-1B09-45C3-BF22-262E8026F6D5}">
      <dgm:prSet/>
      <dgm:spPr/>
      <dgm:t>
        <a:bodyPr/>
        <a:lstStyle/>
        <a:p>
          <a:endParaRPr lang="en-US"/>
        </a:p>
      </dgm:t>
    </dgm:pt>
    <dgm:pt modelId="{E488853C-4326-4570-823B-0FA60CB6012E}" type="sibTrans" cxnId="{AEA71FA6-1B09-45C3-BF22-262E8026F6D5}">
      <dgm:prSet/>
      <dgm:spPr/>
      <dgm:t>
        <a:bodyPr/>
        <a:lstStyle/>
        <a:p>
          <a:endParaRPr lang="en-US"/>
        </a:p>
      </dgm:t>
    </dgm:pt>
    <dgm:pt modelId="{DC08D5BB-DC0C-4498-BAB1-33A1151A5E5C}">
      <dgm:prSet phldrT="[Text]"/>
      <dgm:spPr/>
      <dgm:t>
        <a:bodyPr/>
        <a:lstStyle/>
        <a:p>
          <a:r>
            <a:rPr lang="en-US" dirty="0" smtClean="0"/>
            <a:t>Figure and Ground</a:t>
          </a:r>
          <a:endParaRPr lang="en-US" dirty="0"/>
        </a:p>
      </dgm:t>
    </dgm:pt>
    <dgm:pt modelId="{1BC702F3-A3A4-4388-95B4-F9A7B5ADF0D1}" type="parTrans" cxnId="{9D767576-06C5-49C5-8F83-9CE4BFA2419C}">
      <dgm:prSet/>
      <dgm:spPr/>
      <dgm:t>
        <a:bodyPr/>
        <a:lstStyle/>
        <a:p>
          <a:endParaRPr lang="en-US"/>
        </a:p>
      </dgm:t>
    </dgm:pt>
    <dgm:pt modelId="{BBE7E1E3-D2ED-4967-9862-4F32A7391B1C}" type="sibTrans" cxnId="{9D767576-06C5-49C5-8F83-9CE4BFA2419C}">
      <dgm:prSet/>
      <dgm:spPr/>
      <dgm:t>
        <a:bodyPr/>
        <a:lstStyle/>
        <a:p>
          <a:endParaRPr lang="en-US"/>
        </a:p>
      </dgm:t>
    </dgm:pt>
    <dgm:pt modelId="{3F8C558A-3025-4E30-993C-E4794EF17626}" type="pres">
      <dgm:prSet presAssocID="{47BE2BDA-57E8-43FF-BFEE-4BAE5A3FB6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BB9E7D-5F04-4384-8B4E-FBBF086A7097}" type="pres">
      <dgm:prSet presAssocID="{CF5A5001-0018-4238-B4B1-EE552BFD88D6}" presName="node" presStyleLbl="node1" presStyleIdx="0" presStyleCnt="3" custLinFactX="11375" custLinFactNeighborX="100000" custLinFactNeighborY="-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816A2-8DBA-463D-B586-F93E61C9B289}" type="pres">
      <dgm:prSet presAssocID="{2C94E246-0F7E-4C24-93BB-3562BA7BBA3D}" presName="sibTrans" presStyleCnt="0"/>
      <dgm:spPr/>
    </dgm:pt>
    <dgm:pt modelId="{F8D81F5B-C592-418A-8DDB-866D4815E0C9}" type="pres">
      <dgm:prSet presAssocID="{5AB75BF9-9191-4F40-A3CA-02BCCF5785E1}" presName="node" presStyleLbl="node1" presStyleIdx="1" presStyleCnt="3" custLinFactY="11771" custLinFactNeighborX="-5037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3A7C0-02B2-45A6-9A66-F519C42D77BE}" type="pres">
      <dgm:prSet presAssocID="{E488853C-4326-4570-823B-0FA60CB6012E}" presName="sibTrans" presStyleCnt="0"/>
      <dgm:spPr/>
    </dgm:pt>
    <dgm:pt modelId="{5C386227-B460-4831-AF83-42DC118D19E5}" type="pres">
      <dgm:prSet presAssocID="{DC08D5BB-DC0C-4498-BAB1-33A1151A5E5C}" presName="node" presStyleLbl="node1" presStyleIdx="2" presStyleCnt="3" custLinFactY="-16768" custLinFactNeighborX="-5712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DC0CDC-5120-CF4E-AE3D-7BDF1A78E51C}" type="presOf" srcId="{CF5A5001-0018-4238-B4B1-EE552BFD88D6}" destId="{ADBB9E7D-5F04-4384-8B4E-FBBF086A7097}" srcOrd="0" destOrd="0" presId="urn:microsoft.com/office/officeart/2005/8/layout/default#1"/>
    <dgm:cxn modelId="{B8571D04-A897-434B-8CC4-1AB2D62689BE}" type="presOf" srcId="{DC08D5BB-DC0C-4498-BAB1-33A1151A5E5C}" destId="{5C386227-B460-4831-AF83-42DC118D19E5}" srcOrd="0" destOrd="0" presId="urn:microsoft.com/office/officeart/2005/8/layout/default#1"/>
    <dgm:cxn modelId="{C8DEDE5B-7443-5844-8CD4-0CA59AEE391D}" type="presOf" srcId="{47BE2BDA-57E8-43FF-BFEE-4BAE5A3FB69F}" destId="{3F8C558A-3025-4E30-993C-E4794EF17626}" srcOrd="0" destOrd="0" presId="urn:microsoft.com/office/officeart/2005/8/layout/default#1"/>
    <dgm:cxn modelId="{AEA71FA6-1B09-45C3-BF22-262E8026F6D5}" srcId="{47BE2BDA-57E8-43FF-BFEE-4BAE5A3FB69F}" destId="{5AB75BF9-9191-4F40-A3CA-02BCCF5785E1}" srcOrd="1" destOrd="0" parTransId="{4AC016FD-FC39-496D-95A0-77CCB925D91F}" sibTransId="{E488853C-4326-4570-823B-0FA60CB6012E}"/>
    <dgm:cxn modelId="{5E41D045-F802-420E-A802-20FBCFD1F12C}" srcId="{47BE2BDA-57E8-43FF-BFEE-4BAE5A3FB69F}" destId="{CF5A5001-0018-4238-B4B1-EE552BFD88D6}" srcOrd="0" destOrd="0" parTransId="{30B0BE6D-D4F0-4D9A-A3E5-981C608DC07C}" sibTransId="{2C94E246-0F7E-4C24-93BB-3562BA7BBA3D}"/>
    <dgm:cxn modelId="{479062BF-AD64-4344-8450-6AE1F189A2A4}" type="presOf" srcId="{5AB75BF9-9191-4F40-A3CA-02BCCF5785E1}" destId="{F8D81F5B-C592-418A-8DDB-866D4815E0C9}" srcOrd="0" destOrd="0" presId="urn:microsoft.com/office/officeart/2005/8/layout/default#1"/>
    <dgm:cxn modelId="{9D767576-06C5-49C5-8F83-9CE4BFA2419C}" srcId="{47BE2BDA-57E8-43FF-BFEE-4BAE5A3FB69F}" destId="{DC08D5BB-DC0C-4498-BAB1-33A1151A5E5C}" srcOrd="2" destOrd="0" parTransId="{1BC702F3-A3A4-4388-95B4-F9A7B5ADF0D1}" sibTransId="{BBE7E1E3-D2ED-4967-9862-4F32A7391B1C}"/>
    <dgm:cxn modelId="{E472C05E-4F49-2744-B095-CC9B2D70324F}" type="presParOf" srcId="{3F8C558A-3025-4E30-993C-E4794EF17626}" destId="{ADBB9E7D-5F04-4384-8B4E-FBBF086A7097}" srcOrd="0" destOrd="0" presId="urn:microsoft.com/office/officeart/2005/8/layout/default#1"/>
    <dgm:cxn modelId="{EFE38505-85CB-6A42-A44A-3D7556D501C1}" type="presParOf" srcId="{3F8C558A-3025-4E30-993C-E4794EF17626}" destId="{5D4816A2-8DBA-463D-B586-F93E61C9B289}" srcOrd="1" destOrd="0" presId="urn:microsoft.com/office/officeart/2005/8/layout/default#1"/>
    <dgm:cxn modelId="{318D508E-8407-6544-802E-D8F433C3D36F}" type="presParOf" srcId="{3F8C558A-3025-4E30-993C-E4794EF17626}" destId="{F8D81F5B-C592-418A-8DDB-866D4815E0C9}" srcOrd="2" destOrd="0" presId="urn:microsoft.com/office/officeart/2005/8/layout/default#1"/>
    <dgm:cxn modelId="{B1F4BF94-E392-4A41-901B-6D4BF92DA8C1}" type="presParOf" srcId="{3F8C558A-3025-4E30-993C-E4794EF17626}" destId="{BE63A7C0-02B2-45A6-9A66-F519C42D77BE}" srcOrd="3" destOrd="0" presId="urn:microsoft.com/office/officeart/2005/8/layout/default#1"/>
    <dgm:cxn modelId="{A3AEA349-84BE-8B4F-8AD4-040B45B711E4}" type="presParOf" srcId="{3F8C558A-3025-4E30-993C-E4794EF17626}" destId="{5C386227-B460-4831-AF83-42DC118D19E5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E2BDA-57E8-43FF-BFEE-4BAE5A3FB69F}" type="doc">
      <dgm:prSet loTypeId="urn:microsoft.com/office/officeart/2005/8/layout/default#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F5A5001-0018-4238-B4B1-EE552BFD88D6}">
      <dgm:prSet phldrT="[Text]"/>
      <dgm:spPr/>
      <dgm:t>
        <a:bodyPr/>
        <a:lstStyle/>
        <a:p>
          <a:r>
            <a:rPr lang="en-US" dirty="0" smtClean="0"/>
            <a:t>Golden Rectangle</a:t>
          </a:r>
          <a:endParaRPr lang="en-US" dirty="0"/>
        </a:p>
      </dgm:t>
    </dgm:pt>
    <dgm:pt modelId="{30B0BE6D-D4F0-4D9A-A3E5-981C608DC07C}" type="parTrans" cxnId="{5E41D045-F802-420E-A802-20FBCFD1F12C}">
      <dgm:prSet/>
      <dgm:spPr/>
      <dgm:t>
        <a:bodyPr/>
        <a:lstStyle/>
        <a:p>
          <a:endParaRPr lang="en-US"/>
        </a:p>
      </dgm:t>
    </dgm:pt>
    <dgm:pt modelId="{2C94E246-0F7E-4C24-93BB-3562BA7BBA3D}" type="sibTrans" cxnId="{5E41D045-F802-420E-A802-20FBCFD1F12C}">
      <dgm:prSet/>
      <dgm:spPr/>
      <dgm:t>
        <a:bodyPr/>
        <a:lstStyle/>
        <a:p>
          <a:endParaRPr lang="en-US"/>
        </a:p>
      </dgm:t>
    </dgm:pt>
    <dgm:pt modelId="{5AB75BF9-9191-4F40-A3CA-02BCCF5785E1}">
      <dgm:prSet phldrT="[Text]"/>
      <dgm:spPr/>
      <dgm:t>
        <a:bodyPr/>
        <a:lstStyle/>
        <a:p>
          <a:r>
            <a:rPr lang="en-US" dirty="0" smtClean="0"/>
            <a:t>Rule of Thirds</a:t>
          </a:r>
          <a:endParaRPr lang="en-US" dirty="0"/>
        </a:p>
      </dgm:t>
    </dgm:pt>
    <dgm:pt modelId="{4AC016FD-FC39-496D-95A0-77CCB925D91F}" type="parTrans" cxnId="{AEA71FA6-1B09-45C3-BF22-262E8026F6D5}">
      <dgm:prSet/>
      <dgm:spPr/>
      <dgm:t>
        <a:bodyPr/>
        <a:lstStyle/>
        <a:p>
          <a:endParaRPr lang="en-US"/>
        </a:p>
      </dgm:t>
    </dgm:pt>
    <dgm:pt modelId="{E488853C-4326-4570-823B-0FA60CB6012E}" type="sibTrans" cxnId="{AEA71FA6-1B09-45C3-BF22-262E8026F6D5}">
      <dgm:prSet/>
      <dgm:spPr/>
      <dgm:t>
        <a:bodyPr/>
        <a:lstStyle/>
        <a:p>
          <a:endParaRPr lang="en-US"/>
        </a:p>
      </dgm:t>
    </dgm:pt>
    <dgm:pt modelId="{DC08D5BB-DC0C-4498-BAB1-33A1151A5E5C}">
      <dgm:prSet phldrT="[Text]"/>
      <dgm:spPr/>
      <dgm:t>
        <a:bodyPr/>
        <a:lstStyle/>
        <a:p>
          <a:r>
            <a:rPr lang="en-US" dirty="0" smtClean="0"/>
            <a:t>Positive/Negative shapes</a:t>
          </a:r>
          <a:endParaRPr lang="en-US" dirty="0"/>
        </a:p>
      </dgm:t>
    </dgm:pt>
    <dgm:pt modelId="{1BC702F3-A3A4-4388-95B4-F9A7B5ADF0D1}" type="parTrans" cxnId="{9D767576-06C5-49C5-8F83-9CE4BFA2419C}">
      <dgm:prSet/>
      <dgm:spPr/>
      <dgm:t>
        <a:bodyPr/>
        <a:lstStyle/>
        <a:p>
          <a:endParaRPr lang="en-US"/>
        </a:p>
      </dgm:t>
    </dgm:pt>
    <dgm:pt modelId="{BBE7E1E3-D2ED-4967-9862-4F32A7391B1C}" type="sibTrans" cxnId="{9D767576-06C5-49C5-8F83-9CE4BFA2419C}">
      <dgm:prSet/>
      <dgm:spPr/>
      <dgm:t>
        <a:bodyPr/>
        <a:lstStyle/>
        <a:p>
          <a:endParaRPr lang="en-US"/>
        </a:p>
      </dgm:t>
    </dgm:pt>
    <dgm:pt modelId="{3F8C558A-3025-4E30-993C-E4794EF17626}" type="pres">
      <dgm:prSet presAssocID="{47BE2BDA-57E8-43FF-BFEE-4BAE5A3FB6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BB9E7D-5F04-4384-8B4E-FBBF086A7097}" type="pres">
      <dgm:prSet presAssocID="{CF5A5001-0018-4238-B4B1-EE552BFD88D6}" presName="node" presStyleLbl="node1" presStyleIdx="0" presStyleCnt="3" custLinFactX="11375" custLinFactNeighborX="100000" custLinFactNeighborY="-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816A2-8DBA-463D-B586-F93E61C9B289}" type="pres">
      <dgm:prSet presAssocID="{2C94E246-0F7E-4C24-93BB-3562BA7BBA3D}" presName="sibTrans" presStyleCnt="0"/>
      <dgm:spPr/>
    </dgm:pt>
    <dgm:pt modelId="{F8D81F5B-C592-418A-8DDB-866D4815E0C9}" type="pres">
      <dgm:prSet presAssocID="{5AB75BF9-9191-4F40-A3CA-02BCCF5785E1}" presName="node" presStyleLbl="node1" presStyleIdx="1" presStyleCnt="3" custLinFactY="11771" custLinFactNeighborX="-5037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3A7C0-02B2-45A6-9A66-F519C42D77BE}" type="pres">
      <dgm:prSet presAssocID="{E488853C-4326-4570-823B-0FA60CB6012E}" presName="sibTrans" presStyleCnt="0"/>
      <dgm:spPr/>
    </dgm:pt>
    <dgm:pt modelId="{5C386227-B460-4831-AF83-42DC118D19E5}" type="pres">
      <dgm:prSet presAssocID="{DC08D5BB-DC0C-4498-BAB1-33A1151A5E5C}" presName="node" presStyleLbl="node1" presStyleIdx="2" presStyleCnt="3" custLinFactY="-16768" custLinFactNeighborX="-5712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767576-06C5-49C5-8F83-9CE4BFA2419C}" srcId="{47BE2BDA-57E8-43FF-BFEE-4BAE5A3FB69F}" destId="{DC08D5BB-DC0C-4498-BAB1-33A1151A5E5C}" srcOrd="2" destOrd="0" parTransId="{1BC702F3-A3A4-4388-95B4-F9A7B5ADF0D1}" sibTransId="{BBE7E1E3-D2ED-4967-9862-4F32A7391B1C}"/>
    <dgm:cxn modelId="{63A1B8ED-E07E-144C-A36B-33FD09DD0B64}" type="presOf" srcId="{DC08D5BB-DC0C-4498-BAB1-33A1151A5E5C}" destId="{5C386227-B460-4831-AF83-42DC118D19E5}" srcOrd="0" destOrd="0" presId="urn:microsoft.com/office/officeart/2005/8/layout/default#1"/>
    <dgm:cxn modelId="{9F37ABB2-A295-D745-A9B4-3636632979BC}" type="presOf" srcId="{47BE2BDA-57E8-43FF-BFEE-4BAE5A3FB69F}" destId="{3F8C558A-3025-4E30-993C-E4794EF17626}" srcOrd="0" destOrd="0" presId="urn:microsoft.com/office/officeart/2005/8/layout/default#1"/>
    <dgm:cxn modelId="{AEA71FA6-1B09-45C3-BF22-262E8026F6D5}" srcId="{47BE2BDA-57E8-43FF-BFEE-4BAE5A3FB69F}" destId="{5AB75BF9-9191-4F40-A3CA-02BCCF5785E1}" srcOrd="1" destOrd="0" parTransId="{4AC016FD-FC39-496D-95A0-77CCB925D91F}" sibTransId="{E488853C-4326-4570-823B-0FA60CB6012E}"/>
    <dgm:cxn modelId="{5E41D045-F802-420E-A802-20FBCFD1F12C}" srcId="{47BE2BDA-57E8-43FF-BFEE-4BAE5A3FB69F}" destId="{CF5A5001-0018-4238-B4B1-EE552BFD88D6}" srcOrd="0" destOrd="0" parTransId="{30B0BE6D-D4F0-4D9A-A3E5-981C608DC07C}" sibTransId="{2C94E246-0F7E-4C24-93BB-3562BA7BBA3D}"/>
    <dgm:cxn modelId="{F2874F12-827F-EA4C-BC6E-6B416493E8FC}" type="presOf" srcId="{5AB75BF9-9191-4F40-A3CA-02BCCF5785E1}" destId="{F8D81F5B-C592-418A-8DDB-866D4815E0C9}" srcOrd="0" destOrd="0" presId="urn:microsoft.com/office/officeart/2005/8/layout/default#1"/>
    <dgm:cxn modelId="{4EC85BBE-21D4-EC4D-8BAE-4B27D09FB31B}" type="presOf" srcId="{CF5A5001-0018-4238-B4B1-EE552BFD88D6}" destId="{ADBB9E7D-5F04-4384-8B4E-FBBF086A7097}" srcOrd="0" destOrd="0" presId="urn:microsoft.com/office/officeart/2005/8/layout/default#1"/>
    <dgm:cxn modelId="{6E3D3002-7599-0045-A3EA-67B8827494D5}" type="presParOf" srcId="{3F8C558A-3025-4E30-993C-E4794EF17626}" destId="{ADBB9E7D-5F04-4384-8B4E-FBBF086A7097}" srcOrd="0" destOrd="0" presId="urn:microsoft.com/office/officeart/2005/8/layout/default#1"/>
    <dgm:cxn modelId="{F00B1197-26B4-364D-8606-D83FA225FCF1}" type="presParOf" srcId="{3F8C558A-3025-4E30-993C-E4794EF17626}" destId="{5D4816A2-8DBA-463D-B586-F93E61C9B289}" srcOrd="1" destOrd="0" presId="urn:microsoft.com/office/officeart/2005/8/layout/default#1"/>
    <dgm:cxn modelId="{C98CC32E-265C-9640-B673-26E77DDD7456}" type="presParOf" srcId="{3F8C558A-3025-4E30-993C-E4794EF17626}" destId="{F8D81F5B-C592-418A-8DDB-866D4815E0C9}" srcOrd="2" destOrd="0" presId="urn:microsoft.com/office/officeart/2005/8/layout/default#1"/>
    <dgm:cxn modelId="{56A3B9D8-01A9-AB4E-B2F5-0F818F6E790C}" type="presParOf" srcId="{3F8C558A-3025-4E30-993C-E4794EF17626}" destId="{BE63A7C0-02B2-45A6-9A66-F519C42D77BE}" srcOrd="3" destOrd="0" presId="urn:microsoft.com/office/officeart/2005/8/layout/default#1"/>
    <dgm:cxn modelId="{A97E765F-5D19-5F49-94D1-37CDE3AB3896}" type="presParOf" srcId="{3F8C558A-3025-4E30-993C-E4794EF17626}" destId="{5C386227-B460-4831-AF83-42DC118D19E5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B9E7D-5F04-4384-8B4E-FBBF086A7097}">
      <dsp:nvSpPr>
        <dsp:cNvPr id="0" name=""/>
        <dsp:cNvSpPr/>
      </dsp:nvSpPr>
      <dsp:spPr>
        <a:xfrm>
          <a:off x="4419606" y="0"/>
          <a:ext cx="3386770" cy="2032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Format</a:t>
          </a:r>
          <a:endParaRPr lang="en-US" sz="5200" kern="1200" dirty="0"/>
        </a:p>
      </dsp:txBody>
      <dsp:txXfrm>
        <a:off x="4419606" y="0"/>
        <a:ext cx="3386770" cy="2032062"/>
      </dsp:txXfrm>
    </dsp:sp>
    <dsp:sp modelId="{F8D81F5B-C592-418A-8DDB-866D4815E0C9}">
      <dsp:nvSpPr>
        <dsp:cNvPr id="0" name=""/>
        <dsp:cNvSpPr/>
      </dsp:nvSpPr>
      <dsp:spPr>
        <a:xfrm>
          <a:off x="2666986" y="2273305"/>
          <a:ext cx="3386770" cy="2032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Balance</a:t>
          </a:r>
          <a:endParaRPr lang="en-US" sz="5200" kern="1200" dirty="0"/>
        </a:p>
      </dsp:txBody>
      <dsp:txXfrm>
        <a:off x="2666986" y="2273305"/>
        <a:ext cx="3386770" cy="2032062"/>
      </dsp:txXfrm>
    </dsp:sp>
    <dsp:sp modelId="{5C386227-B460-4831-AF83-42DC118D19E5}">
      <dsp:nvSpPr>
        <dsp:cNvPr id="0" name=""/>
        <dsp:cNvSpPr/>
      </dsp:nvSpPr>
      <dsp:spPr>
        <a:xfrm>
          <a:off x="575622" y="0"/>
          <a:ext cx="3386770" cy="20320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/>
            <a:t>Figure and Ground</a:t>
          </a:r>
          <a:endParaRPr lang="en-US" sz="5200" kern="1200" dirty="0"/>
        </a:p>
      </dsp:txBody>
      <dsp:txXfrm>
        <a:off x="575622" y="0"/>
        <a:ext cx="3386770" cy="2032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B9E7D-5F04-4384-8B4E-FBBF086A7097}">
      <dsp:nvSpPr>
        <dsp:cNvPr id="0" name=""/>
        <dsp:cNvSpPr/>
      </dsp:nvSpPr>
      <dsp:spPr>
        <a:xfrm>
          <a:off x="4419606" y="0"/>
          <a:ext cx="3386770" cy="2032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Golden Rectangle</a:t>
          </a:r>
          <a:endParaRPr lang="en-US" sz="4100" kern="1200" dirty="0"/>
        </a:p>
      </dsp:txBody>
      <dsp:txXfrm>
        <a:off x="4419606" y="0"/>
        <a:ext cx="3386770" cy="2032062"/>
      </dsp:txXfrm>
    </dsp:sp>
    <dsp:sp modelId="{F8D81F5B-C592-418A-8DDB-866D4815E0C9}">
      <dsp:nvSpPr>
        <dsp:cNvPr id="0" name=""/>
        <dsp:cNvSpPr/>
      </dsp:nvSpPr>
      <dsp:spPr>
        <a:xfrm>
          <a:off x="2666986" y="2273305"/>
          <a:ext cx="3386770" cy="2032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Rule of Thirds</a:t>
          </a:r>
          <a:endParaRPr lang="en-US" sz="4100" kern="1200" dirty="0"/>
        </a:p>
      </dsp:txBody>
      <dsp:txXfrm>
        <a:off x="2666986" y="2273305"/>
        <a:ext cx="3386770" cy="2032062"/>
      </dsp:txXfrm>
    </dsp:sp>
    <dsp:sp modelId="{5C386227-B460-4831-AF83-42DC118D19E5}">
      <dsp:nvSpPr>
        <dsp:cNvPr id="0" name=""/>
        <dsp:cNvSpPr/>
      </dsp:nvSpPr>
      <dsp:spPr>
        <a:xfrm>
          <a:off x="575622" y="0"/>
          <a:ext cx="3386770" cy="20320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Positive/Negative shapes</a:t>
          </a:r>
          <a:endParaRPr lang="en-US" sz="4100" kern="1200" dirty="0"/>
        </a:p>
      </dsp:txBody>
      <dsp:txXfrm>
        <a:off x="575622" y="0"/>
        <a:ext cx="3386770" cy="2032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02021-F9BB-432D-A212-2F02F84028E5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DA7D1-680C-47DA-98B9-12465CB3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74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7DBE9-A486-449D-BE33-F161E4FBCF0F}" type="datetimeFigureOut">
              <a:rPr lang="en-US" smtClean="0"/>
              <a:pPr/>
              <a:t>10/12/16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BCB27-A446-4242-994B-61F6F8572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6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indent="-228600" algn="l" defTabSz="914400" rtl="0" eaLnBrk="1" latinLnBrk="0" hangingPunct="1">
      <a:spcBef>
        <a:spcPts val="600"/>
      </a:spcBef>
      <a:buFont typeface="Arial" pitchFamily="34" charset="0"/>
      <a:buChar char="•"/>
      <a:defRPr sz="1200" i="1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0">
              <a:buNone/>
            </a:pPr>
            <a:endParaRPr lang="en-US" sz="1200" i="1" kern="1200" baseline="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86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noProof="0" dirty="0" smtClean="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97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noProof="0" dirty="0" smtClean="0"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970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BCB27-A446-4242-994B-61F6F8572B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© your company name. All rights reserved.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Title of your presentation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your company name. All rights reserved.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your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your company name. All rights reserved.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your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549F50-7AD4-464D-9032-CC0646FB2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with Two-Level Tag,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077200" cy="2057400"/>
          </a:xfrm>
        </p:spPr>
        <p:txBody>
          <a:bodyPr anchor="b" anchorCtr="0">
            <a:noAutofit/>
          </a:bodyPr>
          <a:lstStyle>
            <a:lvl1pPr algn="l">
              <a:defRPr sz="6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733800"/>
            <a:ext cx="8077200" cy="150018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your company name. All rights reserved.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your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427B-4F08-4D50-853B-896B91565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053138" y="304800"/>
            <a:ext cx="2505075" cy="533400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3200" b="1"/>
            </a:lvl2pPr>
            <a:lvl3pPr marL="914400" indent="0">
              <a:buNone/>
              <a:defRPr sz="3200" b="1"/>
            </a:lvl3pPr>
            <a:lvl4pPr marL="1371600" indent="0">
              <a:buNone/>
              <a:defRPr sz="3200" b="1"/>
            </a:lvl4pPr>
            <a:lvl5pPr marL="1828800" indent="0">
              <a:buNone/>
              <a:defRPr sz="3200" b="1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053138" y="838200"/>
            <a:ext cx="2505075" cy="533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(Subtext)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7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your company name. All rights reserved.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your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© your company name. All rights reserved.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95427B-4F08-4D50-853B-896B91565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Title of your presentation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your company name. All rights reserved.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your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your company name. All rights reserved.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your presentation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your company name. All rights reserved.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your presentation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your company name. All rights reserved.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your presentation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49F50-7AD4-464D-9032-CC0646FB2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your company name. All rights reserved.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your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your company name. All rights reserved.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Title of your presentation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5427B-4F08-4D50-853B-896B915658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en-US" smtClean="0"/>
              <a:t>© your company name. All rights reserved.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r>
              <a:rPr lang="en-US" smtClean="0"/>
              <a:t>Title of your presentation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defTabSz="457200"/>
            <a:fld id="{D3549F50-7AD4-464D-9032-CC0646FB2084}" type="slidenum">
              <a:rPr lang="en-US" smtClean="0"/>
              <a:pPr defTabSz="45720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6324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7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sz="4800" dirty="0" smtClean="0"/>
              <a:t>Portrait and Landscape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COMPOSITION - Terminology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150275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ß"/>
            </a:pPr>
            <a:r>
              <a:rPr lang="en-US" dirty="0" smtClean="0">
                <a:solidFill>
                  <a:schemeClr val="accent1"/>
                </a:solidFill>
                <a:sym typeface="Wingdings"/>
              </a:rPr>
              <a:t>Why would the artist Caspar David Friedrich choose to use this horizontal format?</a:t>
            </a: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 descr="Caspar_David_Friedrich_-_Der_Mönch_am_Meer_-_Google_Art_Projec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276600"/>
            <a:ext cx="407240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3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sz="4800" dirty="0" smtClean="0"/>
              <a:t>Pictorial Balance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- Terminology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977277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"/>
            </a:pPr>
            <a:r>
              <a:rPr lang="en-US" u="sng" dirty="0" smtClean="0">
                <a:solidFill>
                  <a:schemeClr val="accent1"/>
                </a:solidFill>
              </a:rPr>
              <a:t>Pictorial balance</a:t>
            </a:r>
            <a:r>
              <a:rPr lang="en-US" dirty="0" smtClean="0">
                <a:solidFill>
                  <a:schemeClr val="accent1"/>
                </a:solidFill>
              </a:rPr>
              <a:t> -- The creation of equilibrium or stability within a work of art.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  <a:sym typeface="Wingdings"/>
            </a:endParaRPr>
          </a:p>
          <a:p>
            <a:pPr marL="285750" indent="-285750">
              <a:buFont typeface="Wingdings" charset="0"/>
              <a:buChar char="ß"/>
            </a:pPr>
            <a:r>
              <a:rPr lang="en-US" dirty="0" smtClean="0">
                <a:solidFill>
                  <a:schemeClr val="accent1"/>
                </a:solidFill>
                <a:sym typeface="Wingdings"/>
              </a:rPr>
              <a:t>In this painting by Georgia O’Keefe, what is helping the painting achieve balance?</a:t>
            </a: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 descr="0220592031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24200"/>
            <a:ext cx="2744213" cy="30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sz="4800" dirty="0" smtClean="0"/>
              <a:t>Symmetrical Balance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- Terminology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3157477"/>
            <a:ext cx="3810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"/>
            </a:pPr>
            <a:r>
              <a:rPr lang="en-US" u="sng" dirty="0" smtClean="0">
                <a:solidFill>
                  <a:schemeClr val="accent1"/>
                </a:solidFill>
              </a:rPr>
              <a:t>Symmetrical balance</a:t>
            </a:r>
            <a:r>
              <a:rPr lang="en-US" dirty="0" smtClean="0">
                <a:solidFill>
                  <a:schemeClr val="accent1"/>
                </a:solidFill>
              </a:rPr>
              <a:t>-- Balance </a:t>
            </a:r>
            <a:r>
              <a:rPr lang="en-US" dirty="0">
                <a:solidFill>
                  <a:schemeClr val="accent1"/>
                </a:solidFill>
              </a:rPr>
              <a:t>that is achieved by arranging elements on either side of the center of a composition in an equally weighted manner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endParaRPr lang="en-US" dirty="0" smtClean="0">
              <a:solidFill>
                <a:schemeClr val="accent1"/>
              </a:solidFill>
              <a:sym typeface="Wingdings"/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Picture 6" descr="0220592031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24200"/>
            <a:ext cx="2744213" cy="30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6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sz="4800" dirty="0" smtClean="0"/>
              <a:t>Asymmetrical Balance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200400"/>
            <a:ext cx="80772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6500" smtClean="0"/>
              <a:t>	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- Terminology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3157477"/>
            <a:ext cx="3810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"/>
            </a:pPr>
            <a:r>
              <a:rPr lang="en-US" u="sng" dirty="0" smtClean="0">
                <a:solidFill>
                  <a:schemeClr val="accent1"/>
                </a:solidFill>
              </a:rPr>
              <a:t>Asymmetrical balance</a:t>
            </a:r>
            <a:r>
              <a:rPr lang="en-US" dirty="0" smtClean="0">
                <a:solidFill>
                  <a:schemeClr val="accent1"/>
                </a:solidFill>
              </a:rPr>
              <a:t>-- Balance </a:t>
            </a:r>
            <a:r>
              <a:rPr lang="en-US" dirty="0">
                <a:solidFill>
                  <a:schemeClr val="accent1"/>
                </a:solidFill>
              </a:rPr>
              <a:t>that is achieved by arranging </a:t>
            </a:r>
            <a:r>
              <a:rPr lang="en-US" dirty="0" smtClean="0">
                <a:solidFill>
                  <a:schemeClr val="accent1"/>
                </a:solidFill>
              </a:rPr>
              <a:t>different elements </a:t>
            </a:r>
            <a:r>
              <a:rPr lang="en-US" dirty="0">
                <a:solidFill>
                  <a:schemeClr val="accent1"/>
                </a:solidFill>
              </a:rPr>
              <a:t>on either side of the center of a composition in an equally weighted manner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endParaRPr lang="en-US" dirty="0" smtClean="0">
              <a:solidFill>
                <a:schemeClr val="accent1"/>
              </a:solidFill>
              <a:sym typeface="Wingdings"/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3" descr="impressionism-gustave-caillebot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4" y="3200400"/>
            <a:ext cx="410936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20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sz="4800" dirty="0" smtClean="0"/>
              <a:t>Asymmetrical Balance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200400"/>
            <a:ext cx="80772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6500" dirty="0" smtClean="0"/>
              <a:t>	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- Terminology</a:t>
            </a: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0"/>
            <a:ext cx="2892731" cy="3276600"/>
          </a:xfrm>
          <a:prstGeom prst="rect">
            <a:avLst/>
          </a:prstGeom>
        </p:spPr>
      </p:pic>
      <p:pic>
        <p:nvPicPr>
          <p:cNvPr id="5" name="Picture 4" descr="paul_gauguin_christ_mount_oliv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98031"/>
            <a:ext cx="3581400" cy="27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8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sz="4800" dirty="0" smtClean="0"/>
              <a:t>Asymmetrical Balance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200400"/>
            <a:ext cx="80772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6500" dirty="0" smtClean="0"/>
              <a:t>	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- Terminology</a:t>
            </a:r>
          </a:p>
        </p:txBody>
      </p:sp>
      <p:pic>
        <p:nvPicPr>
          <p:cNvPr id="7" name="Picture 6" descr="toulouse-lautrec-at-the-moulin-rou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76600"/>
            <a:ext cx="3403600" cy="2967013"/>
          </a:xfrm>
          <a:prstGeom prst="rect">
            <a:avLst/>
          </a:prstGeom>
        </p:spPr>
      </p:pic>
      <p:pic>
        <p:nvPicPr>
          <p:cNvPr id="8" name="Picture 7" descr="the-st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48000"/>
            <a:ext cx="2599267" cy="33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9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- Terminology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977277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"/>
            </a:pPr>
            <a:r>
              <a:rPr lang="en-US" u="sng" dirty="0" smtClean="0">
                <a:solidFill>
                  <a:schemeClr val="accent1"/>
                </a:solidFill>
              </a:rPr>
              <a:t>Emphasis</a:t>
            </a:r>
            <a:r>
              <a:rPr lang="en-US" dirty="0" smtClean="0">
                <a:solidFill>
                  <a:schemeClr val="accent1"/>
                </a:solidFill>
              </a:rPr>
              <a:t> – Directing the viewer’s attention to a specific area in a work of art, often called the focal point.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  <a:sym typeface="Wingdings"/>
            </a:endParaRPr>
          </a:p>
          <a:p>
            <a:pPr marL="285750" indent="-285750">
              <a:buFont typeface="Wingdings" charset="0"/>
              <a:buChar char="ß"/>
            </a:pPr>
            <a:r>
              <a:rPr lang="en-US" dirty="0" smtClean="0">
                <a:solidFill>
                  <a:schemeClr val="accent1"/>
                </a:solidFill>
                <a:sym typeface="Wingdings"/>
              </a:rPr>
              <a:t>How has the artist Julie </a:t>
            </a:r>
            <a:r>
              <a:rPr lang="en-US" dirty="0" err="1" smtClean="0">
                <a:solidFill>
                  <a:schemeClr val="accent1"/>
                </a:solidFill>
                <a:sym typeface="Wingdings"/>
              </a:rPr>
              <a:t>Mehretu</a:t>
            </a:r>
            <a:endParaRPr lang="en-US" dirty="0" smtClean="0">
              <a:solidFill>
                <a:schemeClr val="accent1"/>
              </a:solidFill>
              <a:sym typeface="Wingdings"/>
            </a:endParaRPr>
          </a:p>
          <a:p>
            <a:r>
              <a:rPr lang="en-US" dirty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   created a focal point in this    </a:t>
            </a:r>
          </a:p>
          <a:p>
            <a:r>
              <a:rPr lang="en-US" dirty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   drawing?</a:t>
            </a: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 descr="2b1952780590c68c6fd519f769008a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124199"/>
            <a:ext cx="2494791" cy="33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dirty="0" smtClean="0"/>
              <a:t>Lack of Emphasis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- Terminology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977277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1"/>
              </a:solidFill>
              <a:sym typeface="Wingdings"/>
            </a:endParaRPr>
          </a:p>
          <a:p>
            <a:pPr marL="285750" indent="-285750">
              <a:buFont typeface="Wingdings" charset="0"/>
              <a:buChar char="ß"/>
            </a:pPr>
            <a:r>
              <a:rPr lang="en-US" dirty="0" smtClean="0">
                <a:solidFill>
                  <a:schemeClr val="accent1"/>
                </a:solidFill>
                <a:sym typeface="Wingdings"/>
              </a:rPr>
              <a:t>How does the lack of a focal point affect the way we see this Julie </a:t>
            </a:r>
            <a:r>
              <a:rPr lang="en-US" dirty="0" err="1" smtClean="0">
                <a:solidFill>
                  <a:schemeClr val="accent1"/>
                </a:solidFill>
                <a:sym typeface="Wingdings"/>
              </a:rPr>
              <a:t>Mehretu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drawing?</a:t>
            </a:r>
          </a:p>
          <a:p>
            <a:r>
              <a:rPr lang="en-US" dirty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   </a:t>
            </a: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 descr="MEHRETU_Chimerab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4012055" cy="27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9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dirty="0" smtClean="0"/>
              <a:t>Emphasis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- Terminology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977277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"/>
            </a:pPr>
            <a:r>
              <a:rPr lang="en-US" dirty="0" smtClean="0">
                <a:solidFill>
                  <a:schemeClr val="accent1"/>
                </a:solidFill>
              </a:rPr>
              <a:t>Emphasis can be created in various ways:</a:t>
            </a: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u="sng" dirty="0" smtClean="0">
                <a:solidFill>
                  <a:schemeClr val="accent1"/>
                </a:solidFill>
              </a:rPr>
              <a:t>Contrast of value </a:t>
            </a:r>
            <a:r>
              <a:rPr lang="en-US" dirty="0" smtClean="0">
                <a:solidFill>
                  <a:schemeClr val="accent1"/>
                </a:solidFill>
              </a:rPr>
              <a:t>– Contrasting elements (dark/light) grab our attention.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u="sng" dirty="0" smtClean="0">
                <a:solidFill>
                  <a:schemeClr val="accent1"/>
                </a:solidFill>
              </a:rPr>
              <a:t>Contrast of color </a:t>
            </a:r>
            <a:r>
              <a:rPr lang="en-US" dirty="0" smtClean="0">
                <a:solidFill>
                  <a:schemeClr val="accent1"/>
                </a:solidFill>
              </a:rPr>
              <a:t>– Areas of color that differ from surrounding colors stand out.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u="sng" dirty="0" smtClean="0">
                <a:solidFill>
                  <a:schemeClr val="accent1"/>
                </a:solidFill>
              </a:rPr>
              <a:t>Isolation</a:t>
            </a:r>
            <a:r>
              <a:rPr lang="en-US" dirty="0" smtClean="0">
                <a:solidFill>
                  <a:schemeClr val="accent1"/>
                </a:solidFill>
              </a:rPr>
              <a:t> – Elements placed apart from other elements draw the eye.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u="sng" dirty="0" smtClean="0">
                <a:solidFill>
                  <a:schemeClr val="accent1"/>
                </a:solidFill>
              </a:rPr>
              <a:t>Placement</a:t>
            </a:r>
            <a:r>
              <a:rPr lang="en-US" dirty="0" smtClean="0">
                <a:solidFill>
                  <a:schemeClr val="accent1"/>
                </a:solidFill>
              </a:rPr>
              <a:t> – The center of a composition is a natural focal point.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7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COMPOSITION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usan jane wal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4086306" cy="3380757"/>
          </a:xfrm>
          <a:prstGeom prst="rect">
            <a:avLst/>
          </a:prstGeom>
        </p:spPr>
      </p:pic>
      <p:pic>
        <p:nvPicPr>
          <p:cNvPr id="7" name="Picture 6" descr="Screen Shot 2016-07-05 at 10.08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18" y="2819400"/>
            <a:ext cx="3643682" cy="335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90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Drawings </a:t>
            </a:r>
            <a:r>
              <a:rPr lang="en-US" dirty="0"/>
              <a:t>by </a:t>
            </a:r>
            <a:r>
              <a:rPr lang="en-US" dirty="0" smtClean="0"/>
              <a:t>Susan Jane </a:t>
            </a:r>
            <a:r>
              <a:rPr lang="en-US" dirty="0" err="1" smtClean="0"/>
              <a:t>Walp</a:t>
            </a:r>
            <a:r>
              <a:rPr lang="en-US" dirty="0" smtClean="0"/>
              <a:t> (b. 1948)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1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sz="4800" dirty="0" smtClean="0"/>
              <a:t>Composition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200400"/>
            <a:ext cx="8077200" cy="4495800"/>
          </a:xfrm>
        </p:spPr>
        <p:txBody>
          <a:bodyPr>
            <a:normAutofit fontScale="55000" lnSpcReduction="20000"/>
          </a:bodyPr>
          <a:lstStyle/>
          <a:p>
            <a:r>
              <a:rPr lang="en-US" sz="6500" dirty="0" smtClean="0"/>
              <a:t>	</a:t>
            </a:r>
            <a:r>
              <a:rPr lang="en-US" sz="65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6500" dirty="0" smtClean="0">
                <a:sym typeface="Wingdings"/>
              </a:rPr>
              <a:t> The organization, placement or 	   arrangement of objects or	</a:t>
            </a:r>
            <a:r>
              <a:rPr lang="en-US" sz="6500" dirty="0">
                <a:sym typeface="Wingdings"/>
              </a:rPr>
              <a:t> </a:t>
            </a:r>
            <a:r>
              <a:rPr lang="en-US" sz="6500" dirty="0" smtClean="0">
                <a:sym typeface="Wingdings"/>
              </a:rPr>
              <a:t> 	   elements in a two dimensional  	   space.  </a:t>
            </a:r>
          </a:p>
          <a:p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COMPOSITION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3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COMPOSITION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59_Bontecou_Untitled_198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8" y="3148785"/>
            <a:ext cx="3741582" cy="2947215"/>
          </a:xfrm>
          <a:prstGeom prst="rect">
            <a:avLst/>
          </a:prstGeom>
        </p:spPr>
      </p:pic>
      <p:pic>
        <p:nvPicPr>
          <p:cNvPr id="7" name="Picture 6" descr="2_Untitled_2011-e14238499182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08" y="2362200"/>
            <a:ext cx="3969792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90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Drawings </a:t>
            </a:r>
            <a:r>
              <a:rPr lang="en-US" dirty="0"/>
              <a:t>by </a:t>
            </a:r>
            <a:r>
              <a:rPr lang="en-US" dirty="0" smtClean="0"/>
              <a:t>Lee </a:t>
            </a:r>
            <a:r>
              <a:rPr lang="en-US" dirty="0" err="1" smtClean="0"/>
              <a:t>Bontecou</a:t>
            </a:r>
            <a:r>
              <a:rPr lang="en-US" dirty="0" smtClean="0"/>
              <a:t> (b. 1931)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1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COMPOSITION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90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Drawings </a:t>
            </a:r>
            <a:r>
              <a:rPr lang="en-US" dirty="0"/>
              <a:t>by </a:t>
            </a:r>
            <a:r>
              <a:rPr lang="en-US" dirty="0" smtClean="0"/>
              <a:t>Andrew Wyeth (1917-2009)</a:t>
            </a:r>
            <a:endParaRPr lang="en-US" dirty="0"/>
          </a:p>
        </p:txBody>
      </p:sp>
      <p:pic>
        <p:nvPicPr>
          <p:cNvPr id="4" name="Picture 3" descr="cd918fb4b804717c42ffc6aea001f6d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00400"/>
            <a:ext cx="3886200" cy="2914650"/>
          </a:xfrm>
          <a:prstGeom prst="rect">
            <a:avLst/>
          </a:prstGeom>
        </p:spPr>
      </p:pic>
      <p:pic>
        <p:nvPicPr>
          <p:cNvPr id="5" name="Picture 4" descr="d443092fdbc4fb447834b220d59a1c8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4038600" cy="278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3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53144"/>
              </p:ext>
            </p:extLst>
          </p:nvPr>
        </p:nvGraphicFramePr>
        <p:xfrm>
          <a:off x="381000" y="1917700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dirty="0" smtClean="0"/>
              <a:t>The Rule of Thirds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</a:t>
            </a:r>
            <a:r>
              <a:rPr lang="en-US" dirty="0" smtClean="0">
                <a:solidFill>
                  <a:schemeClr val="bg1"/>
                </a:solidFill>
              </a:rPr>
              <a:t>– The Rule of Thirds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36548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"/>
            </a:pPr>
            <a:r>
              <a:rPr lang="en-US" sz="3600" dirty="0" smtClean="0">
                <a:solidFill>
                  <a:schemeClr val="accent1"/>
                </a:solidFill>
              </a:rPr>
              <a:t>The Rule of Thirds is a popular method for composing a picture that uses a vertical and horizontal division of the picture plane into thirds</a:t>
            </a:r>
            <a:endParaRPr lang="en-US" sz="3600" dirty="0">
              <a:solidFill>
                <a:schemeClr val="accent1"/>
              </a:solidFill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22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</a:t>
            </a:r>
            <a:r>
              <a:rPr lang="en-US" dirty="0" smtClean="0">
                <a:solidFill>
                  <a:schemeClr val="bg1"/>
                </a:solidFill>
              </a:rPr>
              <a:t>– The Rule of Thirds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third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21" y="2206812"/>
            <a:ext cx="5884950" cy="38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9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</a:t>
            </a:r>
            <a:r>
              <a:rPr lang="en-US" dirty="0" smtClean="0">
                <a:solidFill>
                  <a:schemeClr val="bg1"/>
                </a:solidFill>
              </a:rPr>
              <a:t>– The Rule of Thirds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third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21" y="2206812"/>
            <a:ext cx="5884950" cy="3812987"/>
          </a:xfrm>
          <a:prstGeom prst="rect">
            <a:avLst/>
          </a:prstGeom>
        </p:spPr>
      </p:pic>
      <p:pic>
        <p:nvPicPr>
          <p:cNvPr id="2" name="Picture 1" descr="thirds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09800"/>
            <a:ext cx="6172200" cy="38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8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</a:t>
            </a:r>
            <a:r>
              <a:rPr lang="en-US" dirty="0" smtClean="0">
                <a:solidFill>
                  <a:schemeClr val="bg1"/>
                </a:solidFill>
              </a:rPr>
              <a:t>– The Rule of Thirds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third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21" y="2206812"/>
            <a:ext cx="5884950" cy="3812987"/>
          </a:xfrm>
          <a:prstGeom prst="rect">
            <a:avLst/>
          </a:prstGeom>
        </p:spPr>
      </p:pic>
      <p:pic>
        <p:nvPicPr>
          <p:cNvPr id="2" name="Picture 1" descr="thirds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09800"/>
            <a:ext cx="5943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8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</a:t>
            </a:r>
            <a:r>
              <a:rPr lang="en-US" dirty="0" smtClean="0">
                <a:solidFill>
                  <a:schemeClr val="bg1"/>
                </a:solidFill>
              </a:rPr>
              <a:t>– The Rule of Thirds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third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21" y="2206812"/>
            <a:ext cx="5884950" cy="3812987"/>
          </a:xfrm>
          <a:prstGeom prst="rect">
            <a:avLst/>
          </a:prstGeom>
        </p:spPr>
      </p:pic>
      <p:pic>
        <p:nvPicPr>
          <p:cNvPr id="2" name="Picture 1" descr="thirds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7056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84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9144000" cy="2514600"/>
          </a:xfrm>
        </p:spPr>
        <p:txBody>
          <a:bodyPr/>
          <a:lstStyle/>
          <a:p>
            <a:r>
              <a:rPr lang="en-US" dirty="0" smtClean="0"/>
              <a:t>The Golden Rectangle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</a:t>
            </a:r>
            <a:r>
              <a:rPr lang="en-US" dirty="0" smtClean="0">
                <a:solidFill>
                  <a:schemeClr val="bg1"/>
                </a:solidFill>
              </a:rPr>
              <a:t>– The Golden Rectangle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67028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"/>
            </a:pPr>
            <a:r>
              <a:rPr lang="en-US" sz="3600" dirty="0" smtClean="0">
                <a:solidFill>
                  <a:schemeClr val="accent1"/>
                </a:solidFill>
              </a:rPr>
              <a:t>The “golden rectangle,” “golden mean,”</a:t>
            </a:r>
          </a:p>
          <a:p>
            <a:r>
              <a:rPr lang="en-US" sz="3600" dirty="0" smtClean="0">
                <a:solidFill>
                  <a:schemeClr val="accent1"/>
                </a:solidFill>
              </a:rPr>
              <a:t>  and “golden section” all refer to a     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 rectangle with specific proportions based 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dirty="0" smtClean="0">
                <a:solidFill>
                  <a:schemeClr val="accent1"/>
                </a:solidFill>
              </a:rPr>
              <a:t> upon mathematical formulae</a:t>
            </a:r>
            <a:endParaRPr lang="en-US" sz="3600" dirty="0">
              <a:solidFill>
                <a:schemeClr val="accent1"/>
              </a:solidFill>
            </a:endParaRPr>
          </a:p>
          <a:p>
            <a:pPr lvl="1"/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0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</a:t>
            </a:r>
            <a:r>
              <a:rPr lang="en-US" dirty="0" smtClean="0">
                <a:solidFill>
                  <a:schemeClr val="bg1"/>
                </a:solidFill>
              </a:rPr>
              <a:t>– The Golden Rectangle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michelange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6739681" cy="45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4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708414"/>
              </p:ext>
            </p:extLst>
          </p:nvPr>
        </p:nvGraphicFramePr>
        <p:xfrm>
          <a:off x="381000" y="1917700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techniques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9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</a:t>
            </a:r>
            <a:r>
              <a:rPr lang="en-US" dirty="0" smtClean="0">
                <a:solidFill>
                  <a:schemeClr val="bg1"/>
                </a:solidFill>
              </a:rPr>
              <a:t>– The Golden Rectangle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boticell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28800"/>
            <a:ext cx="310760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8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COMPOSITION </a:t>
            </a:r>
            <a:r>
              <a:rPr lang="en-US" dirty="0" smtClean="0">
                <a:solidFill>
                  <a:schemeClr val="bg1"/>
                </a:solidFill>
              </a:rPr>
              <a:t>– The Golden Rectangle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davinc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84" y="1920990"/>
            <a:ext cx="7289616" cy="45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8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sz="4800" dirty="0" smtClean="0"/>
              <a:t>Figure and Ground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COMPOSITION - Terminology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977277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"/>
            </a:pPr>
            <a:r>
              <a:rPr lang="en-US" u="sng" dirty="0">
                <a:solidFill>
                  <a:schemeClr val="accent1"/>
                </a:solidFill>
              </a:rPr>
              <a:t>figure and </a:t>
            </a:r>
            <a:r>
              <a:rPr lang="en-US" u="sng" dirty="0" smtClean="0">
                <a:solidFill>
                  <a:schemeClr val="accent1"/>
                </a:solidFill>
              </a:rPr>
              <a:t>ground </a:t>
            </a:r>
            <a:r>
              <a:rPr lang="en-US" dirty="0" smtClean="0">
                <a:solidFill>
                  <a:schemeClr val="accent1"/>
                </a:solidFill>
              </a:rPr>
              <a:t>-- The </a:t>
            </a:r>
            <a:r>
              <a:rPr lang="en-US" dirty="0">
                <a:solidFill>
                  <a:schemeClr val="accent1"/>
                </a:solidFill>
              </a:rPr>
              <a:t>relationship between what you notice first (the figure) </a:t>
            </a:r>
            <a:r>
              <a:rPr lang="en-US" dirty="0" smtClean="0">
                <a:solidFill>
                  <a:schemeClr val="accent1"/>
                </a:solidFill>
              </a:rPr>
              <a:t>and </a:t>
            </a:r>
            <a:r>
              <a:rPr lang="en-US" dirty="0">
                <a:solidFill>
                  <a:schemeClr val="accent1"/>
                </a:solidFill>
              </a:rPr>
              <a:t>everything </a:t>
            </a:r>
            <a:r>
              <a:rPr lang="en-US" dirty="0" smtClean="0">
                <a:solidFill>
                  <a:schemeClr val="accent1"/>
                </a:solidFill>
              </a:rPr>
              <a:t>else (</a:t>
            </a:r>
            <a:r>
              <a:rPr lang="en-US" dirty="0">
                <a:solidFill>
                  <a:schemeClr val="accent1"/>
                </a:solidFill>
              </a:rPr>
              <a:t>the background)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endParaRPr lang="en-US" dirty="0" smtClean="0">
              <a:solidFill>
                <a:schemeClr val="accent1"/>
              </a:solidFill>
              <a:sym typeface="Wingdings"/>
            </a:endParaRPr>
          </a:p>
          <a:p>
            <a:r>
              <a:rPr lang="en-US" dirty="0" smtClean="0">
                <a:solidFill>
                  <a:schemeClr val="accent1"/>
                </a:solidFill>
                <a:sym typeface="Wingdings"/>
              </a:rPr>
              <a:t> In this photograph of the sculptor     </a:t>
            </a:r>
          </a:p>
          <a:p>
            <a:r>
              <a:rPr lang="en-US" dirty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   Rodin by Alfred Stieglitz, what do</a:t>
            </a:r>
          </a:p>
          <a:p>
            <a:r>
              <a:rPr lang="en-US" dirty="0" smtClean="0">
                <a:solidFill>
                  <a:schemeClr val="accent1"/>
                </a:solidFill>
                <a:sym typeface="Wingdings"/>
              </a:rPr>
              <a:t>     notice first? Why? Can the figure     </a:t>
            </a:r>
          </a:p>
          <a:p>
            <a:r>
              <a:rPr lang="en-US" dirty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   and ground be interchangeable?  </a:t>
            </a: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 descr="14577013562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048000"/>
            <a:ext cx="407204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6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sz="4800" dirty="0" smtClean="0"/>
              <a:t>Figure/Ground Reversal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COMPOSITION - Terminology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32-shape-hill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31" y="3124200"/>
            <a:ext cx="2321469" cy="3311713"/>
          </a:xfrm>
          <a:prstGeom prst="rect">
            <a:avLst/>
          </a:prstGeom>
        </p:spPr>
      </p:pic>
      <p:pic>
        <p:nvPicPr>
          <p:cNvPr id="5" name="Picture 4" descr="33-shape-deceptolog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3125098"/>
            <a:ext cx="2285999" cy="327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5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COMPOSITION - Terminology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24-shape-siskind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5" y="3200400"/>
            <a:ext cx="4110605" cy="3200400"/>
          </a:xfrm>
          <a:prstGeom prst="rect">
            <a:avLst/>
          </a:prstGeom>
        </p:spPr>
      </p:pic>
      <p:pic>
        <p:nvPicPr>
          <p:cNvPr id="5" name="Picture 4" descr="25-shape-siskin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71" y="3200400"/>
            <a:ext cx="3183701" cy="31945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90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Photographs </a:t>
            </a:r>
            <a:r>
              <a:rPr lang="en-US" dirty="0"/>
              <a:t>by </a:t>
            </a:r>
            <a:r>
              <a:rPr lang="en-US" dirty="0" smtClean="0"/>
              <a:t>Aaron </a:t>
            </a:r>
            <a:r>
              <a:rPr lang="en-US" dirty="0" err="1" smtClean="0"/>
              <a:t>Siskind</a:t>
            </a:r>
            <a:r>
              <a:rPr lang="en-US" dirty="0" smtClean="0"/>
              <a:t> (1903-1991 )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5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dirty="0" smtClean="0"/>
              <a:t>Format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COMPOSITION - Terminology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2977277"/>
            <a:ext cx="38100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"/>
            </a:pPr>
            <a:r>
              <a:rPr lang="en-US" u="sng" dirty="0" smtClean="0">
                <a:solidFill>
                  <a:schemeClr val="accent1"/>
                </a:solidFill>
              </a:rPr>
              <a:t>format</a:t>
            </a:r>
            <a:r>
              <a:rPr lang="en-US" dirty="0" smtClean="0">
                <a:solidFill>
                  <a:schemeClr val="accent1"/>
                </a:solidFill>
              </a:rPr>
              <a:t>– The shape </a:t>
            </a:r>
            <a:r>
              <a:rPr lang="en-US" dirty="0">
                <a:solidFill>
                  <a:schemeClr val="accent1"/>
                </a:solidFill>
              </a:rPr>
              <a:t>or form which defines the edges or boundaries of a work of art.</a:t>
            </a:r>
          </a:p>
          <a:p>
            <a:endParaRPr lang="en-US" dirty="0" smtClean="0">
              <a:solidFill>
                <a:schemeClr val="accent1"/>
              </a:solidFill>
              <a:sym typeface="Wingdings"/>
            </a:endParaRPr>
          </a:p>
          <a:p>
            <a:endParaRPr lang="en-US" dirty="0" smtClean="0">
              <a:solidFill>
                <a:schemeClr val="accent1"/>
              </a:solidFill>
              <a:sym typeface="Wingdings"/>
            </a:endParaRPr>
          </a:p>
          <a:p>
            <a:r>
              <a:rPr lang="en-US" dirty="0" smtClean="0">
                <a:solidFill>
                  <a:schemeClr val="accent1"/>
                </a:solidFill>
                <a:sym typeface="Wingdings"/>
              </a:rPr>
              <a:t> In this painting by Mondrian the  </a:t>
            </a:r>
          </a:p>
          <a:p>
            <a:r>
              <a:rPr lang="en-US" dirty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   artist has created a composition </a:t>
            </a:r>
          </a:p>
          <a:p>
            <a:r>
              <a:rPr lang="en-US" dirty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   within a square that is rotated to  </a:t>
            </a:r>
          </a:p>
          <a:p>
            <a:r>
              <a:rPr lang="en-US" dirty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   create a diamond, or what the </a:t>
            </a:r>
          </a:p>
          <a:p>
            <a:r>
              <a:rPr lang="en-US" dirty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   artist referred to as a “lozenge”.    </a:t>
            </a:r>
          </a:p>
          <a:p>
            <a:r>
              <a:rPr lang="en-US" dirty="0">
                <a:solidFill>
                  <a:schemeClr val="accent1"/>
                </a:solidFill>
                <a:sym typeface="Wingdings"/>
              </a:rPr>
              <a:t> </a:t>
            </a:r>
            <a:r>
              <a:rPr lang="en-US" dirty="0" smtClean="0">
                <a:solidFill>
                  <a:schemeClr val="accent1"/>
                </a:solidFill>
                <a:sym typeface="Wingdings"/>
              </a:rPr>
              <a:t>    How does this shape affect the </a:t>
            </a:r>
          </a:p>
          <a:p>
            <a:r>
              <a:rPr lang="en-US" dirty="0" smtClean="0">
                <a:solidFill>
                  <a:schemeClr val="accent1"/>
                </a:solidFill>
                <a:sym typeface="Wingdings"/>
              </a:rPr>
              <a:t>     overall composition?  </a:t>
            </a: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242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0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sz="4800" dirty="0" smtClean="0"/>
              <a:t>Portrait and Landscape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COMPOSITION - Terminology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Mona_Lisa,_by_Leonardo_da_Vinci,_from_C2RMF_retouch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85338"/>
            <a:ext cx="2225142" cy="3315462"/>
          </a:xfrm>
          <a:prstGeom prst="rect">
            <a:avLst/>
          </a:prstGeom>
        </p:spPr>
      </p:pic>
      <p:pic>
        <p:nvPicPr>
          <p:cNvPr id="5" name="Picture 4" descr="John_Constable_The_Hay_Wai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86606"/>
            <a:ext cx="4862678" cy="33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7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2057400"/>
          </a:xfrm>
        </p:spPr>
        <p:txBody>
          <a:bodyPr/>
          <a:lstStyle/>
          <a:p>
            <a:r>
              <a:rPr lang="en-US" sz="4800" dirty="0" smtClean="0"/>
              <a:t>Portrait and Landscape</a:t>
            </a:r>
            <a:endParaRPr lang="en-US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304800"/>
            <a:ext cx="8458200" cy="533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COMPOSITION - Terminology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aspar_David_Friedrich_-_Wanderer_above_the_sea_of_fo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4200"/>
            <a:ext cx="2464511" cy="3156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3150275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ß"/>
            </a:pPr>
            <a:r>
              <a:rPr lang="en-US" dirty="0" smtClean="0">
                <a:solidFill>
                  <a:schemeClr val="accent1"/>
                </a:solidFill>
                <a:sym typeface="Wingdings"/>
              </a:rPr>
              <a:t>Why would the artist Caspar David Friedrich choose to use this vertical format?</a:t>
            </a: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charset="0"/>
              <a:buChar char=""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1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ew_VerneHarnish">
      <a:dk1>
        <a:sysClr val="windowText" lastClr="000000"/>
      </a:dk1>
      <a:lt1>
        <a:sysClr val="window" lastClr="FFFFFF"/>
      </a:lt1>
      <a:dk2>
        <a:srgbClr val="0C0D0D"/>
      </a:dk2>
      <a:lt2>
        <a:srgbClr val="EAEAEA"/>
      </a:lt2>
      <a:accent1>
        <a:srgbClr val="DA8C2B"/>
      </a:accent1>
      <a:accent2>
        <a:srgbClr val="5A8A98"/>
      </a:accent2>
      <a:accent3>
        <a:srgbClr val="6D4D26"/>
      </a:accent3>
      <a:accent4>
        <a:srgbClr val="99CC00"/>
      </a:accent4>
      <a:accent5>
        <a:srgbClr val="800080"/>
      </a:accent5>
      <a:accent6>
        <a:srgbClr val="F4DA12"/>
      </a:accent6>
      <a:hlink>
        <a:srgbClr val="F4DA1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NEW_VerneHarnis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New_VerneHarnish">
      <a:dk1>
        <a:sysClr val="windowText" lastClr="000000"/>
      </a:dk1>
      <a:lt1>
        <a:sysClr val="window" lastClr="FFFFFF"/>
      </a:lt1>
      <a:dk2>
        <a:srgbClr val="0C0D0D"/>
      </a:dk2>
      <a:lt2>
        <a:srgbClr val="EAEAEA"/>
      </a:lt2>
      <a:accent1>
        <a:srgbClr val="DA8C2B"/>
      </a:accent1>
      <a:accent2>
        <a:srgbClr val="5A8A98"/>
      </a:accent2>
      <a:accent3>
        <a:srgbClr val="6D4D26"/>
      </a:accent3>
      <a:accent4>
        <a:srgbClr val="99CC00"/>
      </a:accent4>
      <a:accent5>
        <a:srgbClr val="800080"/>
      </a:accent5>
      <a:accent6>
        <a:srgbClr val="F4DA12"/>
      </a:accent6>
      <a:hlink>
        <a:srgbClr val="F4DA12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NEW_VerneHarnis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992</TotalTime>
  <Words>636</Words>
  <Application>Microsoft Macintosh PowerPoint</Application>
  <PresentationFormat>On-screen Show (4:3)</PresentationFormat>
  <Paragraphs>202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Grid</vt:lpstr>
      <vt:lpstr>COMPOSITION</vt:lpstr>
      <vt:lpstr>Composition</vt:lpstr>
      <vt:lpstr>COMPOSITION techniques</vt:lpstr>
      <vt:lpstr>Figure and Ground</vt:lpstr>
      <vt:lpstr>Figure/Ground Reversal</vt:lpstr>
      <vt:lpstr>PowerPoint Presentation</vt:lpstr>
      <vt:lpstr>Format</vt:lpstr>
      <vt:lpstr>Portrait and Landscape</vt:lpstr>
      <vt:lpstr>Portrait and Landscape</vt:lpstr>
      <vt:lpstr>Portrait and Landscape</vt:lpstr>
      <vt:lpstr>Pictorial Balance</vt:lpstr>
      <vt:lpstr>Symmetrical Balance</vt:lpstr>
      <vt:lpstr>Asymmetrical Balance</vt:lpstr>
      <vt:lpstr>Asymmetrical Balance</vt:lpstr>
      <vt:lpstr>Asymmetrical Balance</vt:lpstr>
      <vt:lpstr>Emphasis</vt:lpstr>
      <vt:lpstr>Lack of Emphasis</vt:lpstr>
      <vt:lpstr>Emphasis</vt:lpstr>
      <vt:lpstr>PowerPoint Presentation</vt:lpstr>
      <vt:lpstr>PowerPoint Presentation</vt:lpstr>
      <vt:lpstr>PowerPoint Presentation</vt:lpstr>
      <vt:lpstr>COMPOSITION techniques</vt:lpstr>
      <vt:lpstr>The Rule of Thirds</vt:lpstr>
      <vt:lpstr>PowerPoint Presentation</vt:lpstr>
      <vt:lpstr>PowerPoint Presentation</vt:lpstr>
      <vt:lpstr>PowerPoint Presentation</vt:lpstr>
      <vt:lpstr>PowerPoint Presentation</vt:lpstr>
      <vt:lpstr>The Golden Rectangle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Decisions Driving Growth</dc:title>
  <dc:subject/>
  <dc:creator/>
  <cp:keywords/>
  <dc:description/>
  <cp:lastModifiedBy>Microsoft Office User</cp:lastModifiedBy>
  <cp:revision>124</cp:revision>
  <dcterms:created xsi:type="dcterms:W3CDTF">2010-05-17T01:03:36Z</dcterms:created>
  <dcterms:modified xsi:type="dcterms:W3CDTF">2016-10-12T18:42:02Z</dcterms:modified>
  <cp:category/>
</cp:coreProperties>
</file>