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319" r:id="rId4"/>
    <p:sldId id="320" r:id="rId5"/>
    <p:sldId id="321" r:id="rId6"/>
    <p:sldId id="322" r:id="rId7"/>
    <p:sldId id="323" r:id="rId8"/>
    <p:sldId id="324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25" r:id="rId18"/>
    <p:sldId id="326" r:id="rId19"/>
    <p:sldId id="338" r:id="rId20"/>
    <p:sldId id="340" r:id="rId21"/>
    <p:sldId id="339" r:id="rId22"/>
    <p:sldId id="341" r:id="rId23"/>
    <p:sldId id="337" r:id="rId24"/>
    <p:sldId id="336" r:id="rId25"/>
    <p:sldId id="342" r:id="rId26"/>
    <p:sldId id="34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rawing with Line" id="{E92EE892-1E3A-4087-958E-BAFE4F4721F2}">
          <p14:sldIdLst>
            <p14:sldId id="256"/>
            <p14:sldId id="257"/>
          </p14:sldIdLst>
        </p14:section>
        <p14:section name="Sight Measuring" id="{98AB37B0-7945-7B4F-A72B-E8F09F651F5C}">
          <p14:sldIdLst>
            <p14:sldId id="319"/>
            <p14:sldId id="320"/>
            <p14:sldId id="321"/>
            <p14:sldId id="322"/>
            <p14:sldId id="323"/>
            <p14:sldId id="324"/>
          </p14:sldIdLst>
        </p14:section>
        <p14:section name="1 pt. Parallel Perspective" id="{285ABEB8-80DD-0745-B03D-6C6D1BA29DD6}">
          <p14:sldIdLst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25"/>
            <p14:sldId id="326"/>
            <p14:sldId id="338"/>
            <p14:sldId id="340"/>
            <p14:sldId id="339"/>
            <p14:sldId id="341"/>
            <p14:sldId id="337"/>
            <p14:sldId id="336"/>
            <p14:sldId id="342"/>
            <p14:sldId id="34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3" autoAdjust="0"/>
    <p:restoredTop sz="95493" autoAdjust="0"/>
  </p:normalViewPr>
  <p:slideViewPr>
    <p:cSldViewPr>
      <p:cViewPr varScale="1">
        <p:scale>
          <a:sx n="112" d="100"/>
          <a:sy n="112" d="100"/>
        </p:scale>
        <p:origin x="-800" y="-112"/>
      </p:cViewPr>
      <p:guideLst>
        <p:guide orient="horz" pos="2160"/>
        <p:guide orient="horz" pos="192"/>
        <p:guide orient="horz" pos="5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1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E2BDA-57E8-43FF-BFEE-4BAE5A3FB69F}" type="doc">
      <dgm:prSet loTypeId="urn:microsoft.com/office/officeart/2005/8/layout/default#1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F5A5001-0018-4238-B4B1-EE552BFD88D6}">
      <dgm:prSet phldrT="[Text]"/>
      <dgm:spPr/>
      <dgm:t>
        <a:bodyPr/>
        <a:lstStyle/>
        <a:p>
          <a:r>
            <a:rPr lang="en-US" dirty="0" smtClean="0"/>
            <a:t>Sight Measuring</a:t>
          </a:r>
          <a:endParaRPr lang="en-US" dirty="0"/>
        </a:p>
      </dgm:t>
    </dgm:pt>
    <dgm:pt modelId="{30B0BE6D-D4F0-4D9A-A3E5-981C608DC07C}" type="parTrans" cxnId="{5E41D045-F802-420E-A802-20FBCFD1F12C}">
      <dgm:prSet/>
      <dgm:spPr/>
      <dgm:t>
        <a:bodyPr/>
        <a:lstStyle/>
        <a:p>
          <a:endParaRPr lang="en-US"/>
        </a:p>
      </dgm:t>
    </dgm:pt>
    <dgm:pt modelId="{2C94E246-0F7E-4C24-93BB-3562BA7BBA3D}" type="sibTrans" cxnId="{5E41D045-F802-420E-A802-20FBCFD1F12C}">
      <dgm:prSet/>
      <dgm:spPr/>
      <dgm:t>
        <a:bodyPr/>
        <a:lstStyle/>
        <a:p>
          <a:endParaRPr lang="en-US"/>
        </a:p>
      </dgm:t>
    </dgm:pt>
    <dgm:pt modelId="{5AB75BF9-9191-4F40-A3CA-02BCCF5785E1}">
      <dgm:prSet phldrT="[Text]"/>
      <dgm:spPr/>
      <dgm:t>
        <a:bodyPr/>
        <a:lstStyle/>
        <a:p>
          <a:r>
            <a:rPr lang="en-US" dirty="0" smtClean="0"/>
            <a:t>1 pt. Parallel Perspective</a:t>
          </a:r>
          <a:endParaRPr lang="en-US" dirty="0"/>
        </a:p>
      </dgm:t>
    </dgm:pt>
    <dgm:pt modelId="{4AC016FD-FC39-496D-95A0-77CCB925D91F}" type="parTrans" cxnId="{AEA71FA6-1B09-45C3-BF22-262E8026F6D5}">
      <dgm:prSet/>
      <dgm:spPr/>
      <dgm:t>
        <a:bodyPr/>
        <a:lstStyle/>
        <a:p>
          <a:endParaRPr lang="en-US"/>
        </a:p>
      </dgm:t>
    </dgm:pt>
    <dgm:pt modelId="{E488853C-4326-4570-823B-0FA60CB6012E}" type="sibTrans" cxnId="{AEA71FA6-1B09-45C3-BF22-262E8026F6D5}">
      <dgm:prSet/>
      <dgm:spPr/>
      <dgm:t>
        <a:bodyPr/>
        <a:lstStyle/>
        <a:p>
          <a:endParaRPr lang="en-US"/>
        </a:p>
      </dgm:t>
    </dgm:pt>
    <dgm:pt modelId="{DC08D5BB-DC0C-4498-BAB1-33A1151A5E5C}">
      <dgm:prSet phldrT="[Text]"/>
      <dgm:spPr/>
      <dgm:t>
        <a:bodyPr/>
        <a:lstStyle/>
        <a:p>
          <a:r>
            <a:rPr lang="en-US" dirty="0" smtClean="0"/>
            <a:t>Drawing Ellipses</a:t>
          </a:r>
          <a:endParaRPr lang="en-US" dirty="0"/>
        </a:p>
      </dgm:t>
    </dgm:pt>
    <dgm:pt modelId="{1BC702F3-A3A4-4388-95B4-F9A7B5ADF0D1}" type="parTrans" cxnId="{9D767576-06C5-49C5-8F83-9CE4BFA2419C}">
      <dgm:prSet/>
      <dgm:spPr/>
      <dgm:t>
        <a:bodyPr/>
        <a:lstStyle/>
        <a:p>
          <a:endParaRPr lang="en-US"/>
        </a:p>
      </dgm:t>
    </dgm:pt>
    <dgm:pt modelId="{BBE7E1E3-D2ED-4967-9862-4F32A7391B1C}" type="sibTrans" cxnId="{9D767576-06C5-49C5-8F83-9CE4BFA2419C}">
      <dgm:prSet/>
      <dgm:spPr/>
      <dgm:t>
        <a:bodyPr/>
        <a:lstStyle/>
        <a:p>
          <a:endParaRPr lang="en-US"/>
        </a:p>
      </dgm:t>
    </dgm:pt>
    <dgm:pt modelId="{70BF27B8-70F8-4101-8E57-97AFFE55DAFA}">
      <dgm:prSet phldrT="[Text]"/>
      <dgm:spPr/>
      <dgm:t>
        <a:bodyPr/>
        <a:lstStyle/>
        <a:p>
          <a:r>
            <a:rPr lang="en-US" dirty="0" smtClean="0"/>
            <a:t>2 pt. Parallel Perspective</a:t>
          </a:r>
          <a:endParaRPr lang="en-US" dirty="0"/>
        </a:p>
      </dgm:t>
    </dgm:pt>
    <dgm:pt modelId="{524BC47A-66C3-47D2-8FB4-4B98B41ED622}" type="parTrans" cxnId="{6402FB99-F99C-484E-883D-61F1832D9F67}">
      <dgm:prSet/>
      <dgm:spPr/>
      <dgm:t>
        <a:bodyPr/>
        <a:lstStyle/>
        <a:p>
          <a:endParaRPr lang="en-US"/>
        </a:p>
      </dgm:t>
    </dgm:pt>
    <dgm:pt modelId="{B6AEAFAE-C9B5-4B40-A9A8-2FB1C03FEB31}" type="sibTrans" cxnId="{6402FB99-F99C-484E-883D-61F1832D9F67}">
      <dgm:prSet/>
      <dgm:spPr/>
      <dgm:t>
        <a:bodyPr/>
        <a:lstStyle/>
        <a:p>
          <a:endParaRPr lang="en-US"/>
        </a:p>
      </dgm:t>
    </dgm:pt>
    <dgm:pt modelId="{3F8C558A-3025-4E30-993C-E4794EF17626}" type="pres">
      <dgm:prSet presAssocID="{47BE2BDA-57E8-43FF-BFEE-4BAE5A3FB6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BB9E7D-5F04-4384-8B4E-FBBF086A7097}" type="pres">
      <dgm:prSet presAssocID="{CF5A5001-0018-4238-B4B1-EE552BFD88D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16A2-8DBA-463D-B586-F93E61C9B289}" type="pres">
      <dgm:prSet presAssocID="{2C94E246-0F7E-4C24-93BB-3562BA7BBA3D}" presName="sibTrans" presStyleCnt="0"/>
      <dgm:spPr/>
    </dgm:pt>
    <dgm:pt modelId="{F8D81F5B-C592-418A-8DDB-866D4815E0C9}" type="pres">
      <dgm:prSet presAssocID="{5AB75BF9-9191-4F40-A3CA-02BCCF5785E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3A7C0-02B2-45A6-9A66-F519C42D77BE}" type="pres">
      <dgm:prSet presAssocID="{E488853C-4326-4570-823B-0FA60CB6012E}" presName="sibTrans" presStyleCnt="0"/>
      <dgm:spPr/>
    </dgm:pt>
    <dgm:pt modelId="{5C386227-B460-4831-AF83-42DC118D19E5}" type="pres">
      <dgm:prSet presAssocID="{DC08D5BB-DC0C-4498-BAB1-33A1151A5E5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D2B44-40F6-4861-899A-9A894C348430}" type="pres">
      <dgm:prSet presAssocID="{BBE7E1E3-D2ED-4967-9862-4F32A7391B1C}" presName="sibTrans" presStyleCnt="0"/>
      <dgm:spPr/>
    </dgm:pt>
    <dgm:pt modelId="{EC2F2C16-7D9B-4F1D-9E2D-526221F0154A}" type="pres">
      <dgm:prSet presAssocID="{70BF27B8-70F8-4101-8E57-97AFFE55DAF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73863D-CA82-4B60-8D06-1C90E10B946E}" type="presOf" srcId="{47BE2BDA-57E8-43FF-BFEE-4BAE5A3FB69F}" destId="{3F8C558A-3025-4E30-993C-E4794EF17626}" srcOrd="0" destOrd="0" presId="urn:microsoft.com/office/officeart/2005/8/layout/default#1"/>
    <dgm:cxn modelId="{957CC407-61D3-408D-AD1E-C586EB1821C2}" type="presOf" srcId="{CF5A5001-0018-4238-B4B1-EE552BFD88D6}" destId="{ADBB9E7D-5F04-4384-8B4E-FBBF086A7097}" srcOrd="0" destOrd="0" presId="urn:microsoft.com/office/officeart/2005/8/layout/default#1"/>
    <dgm:cxn modelId="{E7600388-7BF8-4FA1-BA43-485B292F89DF}" type="presOf" srcId="{5AB75BF9-9191-4F40-A3CA-02BCCF5785E1}" destId="{F8D81F5B-C592-418A-8DDB-866D4815E0C9}" srcOrd="0" destOrd="0" presId="urn:microsoft.com/office/officeart/2005/8/layout/default#1"/>
    <dgm:cxn modelId="{AEA71FA6-1B09-45C3-BF22-262E8026F6D5}" srcId="{47BE2BDA-57E8-43FF-BFEE-4BAE5A3FB69F}" destId="{5AB75BF9-9191-4F40-A3CA-02BCCF5785E1}" srcOrd="1" destOrd="0" parTransId="{4AC016FD-FC39-496D-95A0-77CCB925D91F}" sibTransId="{E488853C-4326-4570-823B-0FA60CB6012E}"/>
    <dgm:cxn modelId="{EC791555-FEFD-4A80-80C4-1239640826B6}" type="presOf" srcId="{70BF27B8-70F8-4101-8E57-97AFFE55DAFA}" destId="{EC2F2C16-7D9B-4F1D-9E2D-526221F0154A}" srcOrd="0" destOrd="0" presId="urn:microsoft.com/office/officeart/2005/8/layout/default#1"/>
    <dgm:cxn modelId="{5E41D045-F802-420E-A802-20FBCFD1F12C}" srcId="{47BE2BDA-57E8-43FF-BFEE-4BAE5A3FB69F}" destId="{CF5A5001-0018-4238-B4B1-EE552BFD88D6}" srcOrd="0" destOrd="0" parTransId="{30B0BE6D-D4F0-4D9A-A3E5-981C608DC07C}" sibTransId="{2C94E246-0F7E-4C24-93BB-3562BA7BBA3D}"/>
    <dgm:cxn modelId="{C38A68AC-6F4B-440E-9509-F25E3BFC79E0}" type="presOf" srcId="{DC08D5BB-DC0C-4498-BAB1-33A1151A5E5C}" destId="{5C386227-B460-4831-AF83-42DC118D19E5}" srcOrd="0" destOrd="0" presId="urn:microsoft.com/office/officeart/2005/8/layout/default#1"/>
    <dgm:cxn modelId="{6402FB99-F99C-484E-883D-61F1832D9F67}" srcId="{47BE2BDA-57E8-43FF-BFEE-4BAE5A3FB69F}" destId="{70BF27B8-70F8-4101-8E57-97AFFE55DAFA}" srcOrd="3" destOrd="0" parTransId="{524BC47A-66C3-47D2-8FB4-4B98B41ED622}" sibTransId="{B6AEAFAE-C9B5-4B40-A9A8-2FB1C03FEB31}"/>
    <dgm:cxn modelId="{9D767576-06C5-49C5-8F83-9CE4BFA2419C}" srcId="{47BE2BDA-57E8-43FF-BFEE-4BAE5A3FB69F}" destId="{DC08D5BB-DC0C-4498-BAB1-33A1151A5E5C}" srcOrd="2" destOrd="0" parTransId="{1BC702F3-A3A4-4388-95B4-F9A7B5ADF0D1}" sibTransId="{BBE7E1E3-D2ED-4967-9862-4F32A7391B1C}"/>
    <dgm:cxn modelId="{1B59F6EB-3374-4DED-84FC-26C90E8A4EC2}" type="presParOf" srcId="{3F8C558A-3025-4E30-993C-E4794EF17626}" destId="{ADBB9E7D-5F04-4384-8B4E-FBBF086A7097}" srcOrd="0" destOrd="0" presId="urn:microsoft.com/office/officeart/2005/8/layout/default#1"/>
    <dgm:cxn modelId="{8C33536F-F502-4887-9371-B0002B823EAD}" type="presParOf" srcId="{3F8C558A-3025-4E30-993C-E4794EF17626}" destId="{5D4816A2-8DBA-463D-B586-F93E61C9B289}" srcOrd="1" destOrd="0" presId="urn:microsoft.com/office/officeart/2005/8/layout/default#1"/>
    <dgm:cxn modelId="{90C2B1F7-E0E6-4477-BF29-FB3A0F2CD358}" type="presParOf" srcId="{3F8C558A-3025-4E30-993C-E4794EF17626}" destId="{F8D81F5B-C592-418A-8DDB-866D4815E0C9}" srcOrd="2" destOrd="0" presId="urn:microsoft.com/office/officeart/2005/8/layout/default#1"/>
    <dgm:cxn modelId="{3EF75066-4F88-46BA-B3AD-BA137655CA4B}" type="presParOf" srcId="{3F8C558A-3025-4E30-993C-E4794EF17626}" destId="{BE63A7C0-02B2-45A6-9A66-F519C42D77BE}" srcOrd="3" destOrd="0" presId="urn:microsoft.com/office/officeart/2005/8/layout/default#1"/>
    <dgm:cxn modelId="{3A0E207D-17CE-4E50-B6DD-566E2E3A7DB6}" type="presParOf" srcId="{3F8C558A-3025-4E30-993C-E4794EF17626}" destId="{5C386227-B460-4831-AF83-42DC118D19E5}" srcOrd="4" destOrd="0" presId="urn:microsoft.com/office/officeart/2005/8/layout/default#1"/>
    <dgm:cxn modelId="{D9247B0B-DD64-4D9C-9CF4-093D4A538B08}" type="presParOf" srcId="{3F8C558A-3025-4E30-993C-E4794EF17626}" destId="{CBBD2B44-40F6-4861-899A-9A894C348430}" srcOrd="5" destOrd="0" presId="urn:microsoft.com/office/officeart/2005/8/layout/default#1"/>
    <dgm:cxn modelId="{19FFB2DF-35AC-48F7-AD83-A468A00D45F4}" type="presParOf" srcId="{3F8C558A-3025-4E30-993C-E4794EF17626}" destId="{EC2F2C16-7D9B-4F1D-9E2D-526221F0154A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B9E7D-5F04-4384-8B4E-FBBF086A7097}">
      <dsp:nvSpPr>
        <dsp:cNvPr id="0" name=""/>
        <dsp:cNvSpPr/>
      </dsp:nvSpPr>
      <dsp:spPr>
        <a:xfrm>
          <a:off x="647591" y="2049"/>
          <a:ext cx="3386770" cy="2032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Sight Measuring</a:t>
          </a:r>
          <a:endParaRPr lang="en-US" sz="4400" kern="1200" dirty="0"/>
        </a:p>
      </dsp:txBody>
      <dsp:txXfrm>
        <a:off x="647591" y="2049"/>
        <a:ext cx="3386770" cy="2032062"/>
      </dsp:txXfrm>
    </dsp:sp>
    <dsp:sp modelId="{F8D81F5B-C592-418A-8DDB-866D4815E0C9}">
      <dsp:nvSpPr>
        <dsp:cNvPr id="0" name=""/>
        <dsp:cNvSpPr/>
      </dsp:nvSpPr>
      <dsp:spPr>
        <a:xfrm>
          <a:off x="4373038" y="2049"/>
          <a:ext cx="3386770" cy="20320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1 pt. Parallel Perspective</a:t>
          </a:r>
          <a:endParaRPr lang="en-US" sz="4400" kern="1200" dirty="0"/>
        </a:p>
      </dsp:txBody>
      <dsp:txXfrm>
        <a:off x="4373038" y="2049"/>
        <a:ext cx="3386770" cy="2032062"/>
      </dsp:txXfrm>
    </dsp:sp>
    <dsp:sp modelId="{5C386227-B460-4831-AF83-42DC118D19E5}">
      <dsp:nvSpPr>
        <dsp:cNvPr id="0" name=""/>
        <dsp:cNvSpPr/>
      </dsp:nvSpPr>
      <dsp:spPr>
        <a:xfrm>
          <a:off x="647591" y="2372788"/>
          <a:ext cx="3386770" cy="20320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Drawing Ellipses</a:t>
          </a:r>
          <a:endParaRPr lang="en-US" sz="4400" kern="1200" dirty="0"/>
        </a:p>
      </dsp:txBody>
      <dsp:txXfrm>
        <a:off x="647591" y="2372788"/>
        <a:ext cx="3386770" cy="2032062"/>
      </dsp:txXfrm>
    </dsp:sp>
    <dsp:sp modelId="{EC2F2C16-7D9B-4F1D-9E2D-526221F0154A}">
      <dsp:nvSpPr>
        <dsp:cNvPr id="0" name=""/>
        <dsp:cNvSpPr/>
      </dsp:nvSpPr>
      <dsp:spPr>
        <a:xfrm>
          <a:off x="4373038" y="2372788"/>
          <a:ext cx="3386770" cy="20320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2 pt. Parallel Perspective</a:t>
          </a:r>
          <a:endParaRPr lang="en-US" sz="4400" kern="1200" dirty="0"/>
        </a:p>
      </dsp:txBody>
      <dsp:txXfrm>
        <a:off x="4373038" y="2372788"/>
        <a:ext cx="3386770" cy="2032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02021-F9BB-432D-A212-2F02F84028E5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DA7D1-680C-47DA-98B9-12465CB3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7DBE9-A486-449D-BE33-F161E4FBCF0F}" type="datetimeFigureOut">
              <a:rPr lang="en-US" smtClean="0"/>
              <a:pPr/>
              <a:t>6/15/16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BCB27-A446-4242-994B-61F6F8572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indent="-228600" algn="l" defTabSz="914400" rtl="0" eaLnBrk="1" latinLnBrk="0" hangingPunct="1">
      <a:spcBef>
        <a:spcPts val="600"/>
      </a:spcBef>
      <a:buFont typeface="Arial" pitchFamily="34" charset="0"/>
      <a:buChar char="•"/>
      <a:defRPr sz="1200" i="1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sz="1200" i="1" kern="1200" baseline="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 smtClean="0"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97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with Two-Level Tag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7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9F50-7AD4-464D-9032-CC0646FB20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27B-4F08-4D50-853B-896B91565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r>
              <a:rPr lang="en-US" smtClean="0"/>
              <a:t>© your company name.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r>
              <a:rPr lang="en-US" smtClean="0"/>
              <a:t>Title of your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D3549F50-7AD4-464D-9032-CC0646FB2084}" type="slidenum">
              <a:rPr lang="en-US" smtClean="0"/>
              <a:pPr defTabSz="4572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63246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LINEAR PERSPECTIVE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478" y="1987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7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04800"/>
            <a:ext cx="9453283" cy="73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30" y="-228600"/>
            <a:ext cx="946673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-152400"/>
            <a:ext cx="9493624" cy="73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98769"/>
            <a:ext cx="9402546" cy="72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6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71" y="-304800"/>
            <a:ext cx="946673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84" y="-304800"/>
            <a:ext cx="946673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9296400" cy="7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gtd-218.798x0-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3744936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1905000"/>
            <a:ext cx="38100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1 pt. Parallel Perspective illustrates how parallel lines seem to converge at a single point (the vanishing point).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The horizon line represents the eye level of the person who draws the picture. 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Notice that all horizontal lines are parallel to the horizon.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The intervals between railroad ties and the ties themselves diminish in size because they are receding in space.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0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onept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477000" cy="43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perspective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09800"/>
            <a:ext cx="3386769" cy="40349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371600" y="1828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Paintings by </a:t>
            </a:r>
            <a:r>
              <a:rPr lang="nl-NL" b="1" dirty="0" err="1" smtClean="0"/>
              <a:t>Giotto</a:t>
            </a:r>
            <a:r>
              <a:rPr lang="nl-NL" b="1" dirty="0" smtClean="0"/>
              <a:t> </a:t>
            </a:r>
            <a:r>
              <a:rPr lang="en-US" dirty="0" smtClean="0"/>
              <a:t>(1226-1337)</a:t>
            </a:r>
            <a:endParaRPr lang="en-US" dirty="0"/>
          </a:p>
        </p:txBody>
      </p:sp>
      <p:pic>
        <p:nvPicPr>
          <p:cNvPr id="14" name="Picture 13" descr="perspective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04256"/>
            <a:ext cx="3812448" cy="36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718826"/>
              </p:ext>
            </p:extLst>
          </p:nvPr>
        </p:nvGraphicFramePr>
        <p:xfrm>
          <a:off x="381000" y="1917700"/>
          <a:ext cx="8407400" cy="440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90600" y="1828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Drawing/Architecture by </a:t>
            </a:r>
            <a:r>
              <a:rPr lang="nl-NL" b="1" dirty="0" err="1" smtClean="0"/>
              <a:t>Brunelleschi</a:t>
            </a:r>
            <a:r>
              <a:rPr lang="nl-NL" b="1" dirty="0" smtClean="0"/>
              <a:t> </a:t>
            </a:r>
            <a:r>
              <a:rPr lang="en-US" dirty="0" smtClean="0"/>
              <a:t>(1337-1446)</a:t>
            </a:r>
            <a:endParaRPr lang="en-US" dirty="0"/>
          </a:p>
        </p:txBody>
      </p:sp>
      <p:pic>
        <p:nvPicPr>
          <p:cNvPr id="2" name="Picture 1" descr="perspective012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4724400" cy="3699294"/>
          </a:xfrm>
          <a:prstGeom prst="rect">
            <a:avLst/>
          </a:prstGeom>
        </p:spPr>
      </p:pic>
      <p:pic>
        <p:nvPicPr>
          <p:cNvPr id="3" name="Picture 2" descr="perspective012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86000"/>
            <a:ext cx="313842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71600" y="1828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Paintings by </a:t>
            </a:r>
            <a:r>
              <a:rPr lang="nl-NL" b="1" dirty="0" err="1" smtClean="0"/>
              <a:t>Massacio</a:t>
            </a:r>
            <a:r>
              <a:rPr lang="nl-NL" b="1" dirty="0" smtClean="0"/>
              <a:t> </a:t>
            </a:r>
            <a:r>
              <a:rPr lang="en-US" dirty="0" smtClean="0"/>
              <a:t>(1401-1428)</a:t>
            </a:r>
            <a:endParaRPr lang="en-US" dirty="0"/>
          </a:p>
        </p:txBody>
      </p:sp>
      <p:pic>
        <p:nvPicPr>
          <p:cNvPr id="2" name="Picture 1" descr="perspective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14599"/>
            <a:ext cx="5867400" cy="38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4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perspective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3314241" cy="4343400"/>
          </a:xfrm>
          <a:prstGeom prst="rect">
            <a:avLst/>
          </a:prstGeom>
        </p:spPr>
      </p:pic>
      <p:pic>
        <p:nvPicPr>
          <p:cNvPr id="4" name="Picture 3" descr="perspective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20" y="2057400"/>
            <a:ext cx="32095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vredeman-de-vries-perspective-gr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6313444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72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Drawing </a:t>
            </a:r>
            <a:r>
              <a:rPr lang="en-US" dirty="0"/>
              <a:t>by </a:t>
            </a:r>
            <a:r>
              <a:rPr lang="nl-NL" b="1" dirty="0"/>
              <a:t>Hans </a:t>
            </a:r>
            <a:r>
              <a:rPr lang="nl-NL" b="1" dirty="0" err="1"/>
              <a:t>Vredeman</a:t>
            </a:r>
            <a:r>
              <a:rPr lang="nl-NL" b="1" dirty="0"/>
              <a:t> de </a:t>
            </a:r>
            <a:r>
              <a:rPr lang="nl-NL" b="1" dirty="0" smtClean="0"/>
              <a:t>Vries </a:t>
            </a:r>
            <a:r>
              <a:rPr lang="en-US" dirty="0" smtClean="0"/>
              <a:t>(1527-1607)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1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172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Drawing </a:t>
            </a:r>
            <a:r>
              <a:rPr lang="en-US" dirty="0"/>
              <a:t>by </a:t>
            </a:r>
            <a:r>
              <a:rPr lang="nl-NL" b="1" dirty="0" smtClean="0"/>
              <a:t>Samuel </a:t>
            </a:r>
            <a:r>
              <a:rPr lang="nl-NL" b="1" dirty="0" err="1" smtClean="0"/>
              <a:t>Marolois</a:t>
            </a:r>
            <a:r>
              <a:rPr lang="nl-NL" b="1" dirty="0" smtClean="0"/>
              <a:t> </a:t>
            </a:r>
            <a:r>
              <a:rPr lang="en-US" dirty="0" smtClean="0"/>
              <a:t>(1572-1627)</a:t>
            </a:r>
            <a:endParaRPr lang="en-US" dirty="0"/>
          </a:p>
        </p:txBody>
      </p:sp>
      <p:pic>
        <p:nvPicPr>
          <p:cNvPr id="4" name="Picture 3" descr="Marolois_Maths_1614_StairsPerspecti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64802"/>
            <a:ext cx="6176931" cy="42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9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71600" y="1828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Etchings by </a:t>
            </a:r>
            <a:r>
              <a:rPr lang="nl-NL" b="1" dirty="0" err="1" smtClean="0"/>
              <a:t>Piranesi</a:t>
            </a:r>
            <a:r>
              <a:rPr lang="nl-NL" b="1" dirty="0" smtClean="0"/>
              <a:t> </a:t>
            </a:r>
            <a:r>
              <a:rPr lang="en-US" dirty="0" smtClean="0"/>
              <a:t>(1720-1778)</a:t>
            </a:r>
            <a:endParaRPr lang="en-US" dirty="0"/>
          </a:p>
        </p:txBody>
      </p:sp>
      <p:pic>
        <p:nvPicPr>
          <p:cNvPr id="3" name="Picture 2" descr="perspective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53994"/>
            <a:ext cx="3962400" cy="2884905"/>
          </a:xfrm>
          <a:prstGeom prst="rect">
            <a:avLst/>
          </a:prstGeom>
        </p:spPr>
      </p:pic>
      <p:pic>
        <p:nvPicPr>
          <p:cNvPr id="4" name="Picture 3" descr="perspective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1981200"/>
            <a:ext cx="405245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perspective0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7225"/>
            <a:ext cx="4267200" cy="3244375"/>
          </a:xfrm>
          <a:prstGeom prst="rect">
            <a:avLst/>
          </a:prstGeom>
        </p:spPr>
      </p:pic>
      <p:pic>
        <p:nvPicPr>
          <p:cNvPr id="10" name="Picture 9" descr="perspective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05000"/>
            <a:ext cx="345761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077200" cy="2057400"/>
          </a:xfrm>
        </p:spPr>
        <p:txBody>
          <a:bodyPr/>
          <a:lstStyle/>
          <a:p>
            <a:r>
              <a:rPr lang="en-US" sz="4800" dirty="0" smtClean="0"/>
              <a:t>Sight Measuring</a:t>
            </a: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LINEAR PERSPECTIVE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3400" y="3048000"/>
            <a:ext cx="8077200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	</a:t>
            </a:r>
            <a:r>
              <a:rPr lang="en-US" sz="2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>
                <a:sym typeface="Wingdings"/>
              </a:rPr>
              <a:t> </a:t>
            </a:r>
            <a:r>
              <a:rPr lang="en-US" sz="2200" dirty="0" smtClean="0"/>
              <a:t>Sight measuring is a method of comparing 	 	   heights, lengths, widths, angles and distances 	   by using your pencil.</a:t>
            </a:r>
          </a:p>
          <a:p>
            <a:endParaRPr lang="en-US" sz="2200" dirty="0"/>
          </a:p>
          <a:p>
            <a:r>
              <a:rPr lang="en-US" sz="2200" dirty="0" smtClean="0"/>
              <a:t>	</a:t>
            </a:r>
            <a:r>
              <a:rPr lang="en-US" sz="2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>
                <a:sym typeface="Wingdings"/>
              </a:rPr>
              <a:t> </a:t>
            </a:r>
            <a:r>
              <a:rPr lang="en-US" sz="2200" dirty="0"/>
              <a:t>Sight </a:t>
            </a:r>
            <a:r>
              <a:rPr lang="en-US" sz="2200" dirty="0" smtClean="0"/>
              <a:t>measuring is not an actual form of 		   measuring and should not be used to translate 	   measurements of length directly to a drawing.</a:t>
            </a:r>
          </a:p>
          <a:p>
            <a:endParaRPr lang="en-US" sz="2200" dirty="0"/>
          </a:p>
          <a:p>
            <a:r>
              <a:rPr lang="en-US" sz="2200" dirty="0" smtClean="0"/>
              <a:t>	</a:t>
            </a:r>
          </a:p>
          <a:p>
            <a:endParaRPr lang="en-US" sz="2200" dirty="0" smtClean="0"/>
          </a:p>
          <a:p>
            <a:r>
              <a:rPr lang="en-US" dirty="0" smtClean="0"/>
              <a:t>		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9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SIGHT MEASURING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2209800"/>
            <a:ext cx="396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While holding your arm completely outstretched, hold your pencil vertically near your eye level.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Align your pencil next to the object you are “sighting” and allow your thumb to slide down the length of the pencil.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When your thumb marks the measurement hold it and use the pencil to compare that length with the length of other objects or parts.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 descr="measuringwithpencil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0"/>
            <a:ext cx="414768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3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SIGHT MEASURING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2209800"/>
            <a:ext cx="396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You can align your pencil along the lengths of objects or their parts.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Compare the relative lengths of objects or parts.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You will see a proportion. For example, the table is 1.5 times longer than it is high.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Use your fingers to compare the lengths in your drawing.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Make adjustments to your drawing.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 descr="measuring-sighting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21571"/>
            <a:ext cx="2514600" cy="2398029"/>
          </a:xfrm>
          <a:prstGeom prst="rect">
            <a:avLst/>
          </a:prstGeom>
        </p:spPr>
      </p:pic>
      <p:pic>
        <p:nvPicPr>
          <p:cNvPr id="3" name="Picture 2" descr="measuring-sighting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46564"/>
            <a:ext cx="3886200" cy="14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SIGHT MEASURING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5626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By creating guidelines or marks on your paper you can insure that proportions or distances between objects are correct. This can occur before or during the drawing process.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 descr="measuring sitter 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3023235" cy="3505200"/>
          </a:xfrm>
          <a:prstGeom prst="rect">
            <a:avLst/>
          </a:prstGeom>
        </p:spPr>
      </p:pic>
      <p:pic>
        <p:nvPicPr>
          <p:cNvPr id="5" name="Picture 4" descr="measuring sitter 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905001"/>
            <a:ext cx="2133599" cy="3512096"/>
          </a:xfrm>
          <a:prstGeom prst="rect">
            <a:avLst/>
          </a:prstGeom>
        </p:spPr>
      </p:pic>
      <p:pic>
        <p:nvPicPr>
          <p:cNvPr id="9" name="Picture 8" descr="measuring sitter 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000"/>
            <a:ext cx="196291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7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SIGHT MEASURING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2209800"/>
            <a:ext cx="38100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Sight measuring is also helpful in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finding angles.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With arm outstretched align the pencil vertically or horizontally against the angle you wish to measure.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This will allow you to see the angle created between the pencil and the edge of the object.</a:t>
            </a:r>
          </a:p>
          <a:p>
            <a:pPr marL="285750" indent="-285750">
              <a:buFont typeface="Wingdings" charset="0"/>
              <a:buChar char="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charset="0"/>
              <a:buChar char=""/>
            </a:pPr>
            <a:r>
              <a:rPr lang="en-US" dirty="0" smtClean="0">
                <a:solidFill>
                  <a:schemeClr val="accent1"/>
                </a:solidFill>
              </a:rPr>
              <a:t>Approximate the same angle on your drawing.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 descr="measuring-sighting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1800"/>
            <a:ext cx="4191000" cy="23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SIGHT MEASURING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sightmeasure_simple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5540"/>
            <a:ext cx="3886200" cy="3594735"/>
          </a:xfrm>
          <a:prstGeom prst="rect">
            <a:avLst/>
          </a:prstGeom>
        </p:spPr>
      </p:pic>
      <p:pic>
        <p:nvPicPr>
          <p:cNvPr id="3" name="Picture 2" descr="sightmeasure_simple_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7400"/>
            <a:ext cx="359235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6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4294967295"/>
          </p:nvPr>
        </p:nvSpPr>
        <p:spPr>
          <a:xfrm>
            <a:off x="736600" y="1719263"/>
            <a:ext cx="8407400" cy="44069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 POINT PARALLEL PERSPECTIVE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HowtoonsVCGu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76200"/>
            <a:ext cx="922020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ew_VerneHarnish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_VerneHarnis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New_VerneHarnish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_VerneHarnis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802</TotalTime>
  <Words>433</Words>
  <Application>Microsoft Macintosh PowerPoint</Application>
  <PresentationFormat>On-screen Show (4:3)</PresentationFormat>
  <Paragraphs>96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Grid</vt:lpstr>
      <vt:lpstr>LINEAR PERSPECTIVE</vt:lpstr>
      <vt:lpstr>LINEAR PERSPECTIVE</vt:lpstr>
      <vt:lpstr>Sight Measuring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Decisions Driving Growth</dc:title>
  <dc:subject/>
  <dc:creator/>
  <cp:keywords/>
  <dc:description/>
  <cp:lastModifiedBy>Microsoft Office User</cp:lastModifiedBy>
  <cp:revision>108</cp:revision>
  <dcterms:created xsi:type="dcterms:W3CDTF">2010-05-17T01:03:36Z</dcterms:created>
  <dcterms:modified xsi:type="dcterms:W3CDTF">2016-06-16T06:21:39Z</dcterms:modified>
  <cp:category/>
</cp:coreProperties>
</file>